
<file path=[Content_Types].xml><?xml version="1.0" encoding="utf-8"?>
<Types xmlns="http://schemas.openxmlformats.org/package/2006/content-types">
  <Default Extension="fntdata" ContentType="application/x-fontdata"/>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F0502020204030203" pitchFamily="34" charset="77"/>
      <p:regular r:id="rId24"/>
      <p:bold r:id="rId25"/>
      <p:italic r:id="rId26"/>
      <p:boldItalic r:id="rId27"/>
    </p:embeddedFont>
    <p:embeddedFont>
      <p:font typeface="Montserrat"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1FA60-92E7-456F-A263-F96A5EB25BF1}">
  <a:tblStyle styleId="{F331FA60-92E7-456F-A263-F96A5EB25B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6AA9FCE-F08C-4BA2-B905-41CFDC2C2E1D}" styleName="Table_1">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p:cViewPr>
        <p:scale>
          <a:sx n="133" d="100"/>
          <a:sy n="133" d="100"/>
        </p:scale>
        <p:origin x="1040" y="3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35fdf9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35fdf9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a:p>
            <a:pPr marL="0" lvl="0" indent="0" algn="l" rtl="0">
              <a:spcBef>
                <a:spcPts val="0"/>
              </a:spcBef>
              <a:spcAft>
                <a:spcPts val="0"/>
              </a:spcAft>
              <a:buNone/>
            </a:pPr>
            <a:r>
              <a:rPr lang="en"/>
              <a:t>Model retriever and time tracker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335fdf9e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335fdf9e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a:p>
            <a:pPr marL="0" lvl="0" indent="0" algn="l" rtl="0">
              <a:spcBef>
                <a:spcPts val="0"/>
              </a:spcBef>
              <a:spcAft>
                <a:spcPts val="0"/>
              </a:spcAft>
              <a:buNone/>
            </a:pPr>
            <a:r>
              <a:rPr lang="en"/>
              <a:t>Views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33301f2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33301f2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Prathyusha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335fdf9e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335fdf9e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We plan to test our software thoroughly throughout development. An example of such is a unit test on time limits being set properly as its passed into one of our functions. To test this we used black box technique equivalence partitioning. Our first partition is when a positive time limit is passed in, which should result in a time limit being set and the app remaining unlocked. Our second partition is if a value of zero is passed in, and if so, no time limit is set and the app will be locked indefinitely. And lastly, if a negative value is passed in, there should be no time limit set and the app will remain unlocked.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335fdf9e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335fdf9e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Here’s an example of the code for our partitions in java, and on the right is the JUnit test results for each partition test.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335fdf9e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335fdf9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a:p>
            <a:pPr marL="457200" lvl="0" indent="-298450" algn="l" rtl="0">
              <a:spcBef>
                <a:spcPts val="0"/>
              </a:spcBef>
              <a:spcAft>
                <a:spcPts val="0"/>
              </a:spcAft>
              <a:buSzPts val="1100"/>
              <a:buChar char="-"/>
            </a:pPr>
            <a:r>
              <a:rPr lang="en"/>
              <a:t>Estimated project timeline</a:t>
            </a:r>
            <a:endParaRPr/>
          </a:p>
          <a:p>
            <a:pPr marL="457200" lvl="0" indent="-298450" algn="l" rtl="0">
              <a:spcBef>
                <a:spcPts val="0"/>
              </a:spcBef>
              <a:spcAft>
                <a:spcPts val="0"/>
              </a:spcAft>
              <a:buSzPts val="1100"/>
              <a:buChar char="-"/>
            </a:pPr>
            <a:r>
              <a:rPr lang="en"/>
              <a:t>Entire process – six months</a:t>
            </a:r>
            <a:endParaRPr/>
          </a:p>
          <a:p>
            <a:pPr marL="457200" lvl="0" indent="-298450" algn="l" rtl="0">
              <a:spcBef>
                <a:spcPts val="0"/>
              </a:spcBef>
              <a:spcAft>
                <a:spcPts val="0"/>
              </a:spcAft>
              <a:buSzPts val="1100"/>
              <a:buChar char="-"/>
            </a:pPr>
            <a:r>
              <a:rPr lang="en"/>
              <a:t>First month – solidify the requirements that will guide the entire application process</a:t>
            </a:r>
            <a:endParaRPr/>
          </a:p>
          <a:p>
            <a:pPr marL="457200" lvl="0" indent="-298450" algn="l" rtl="0">
              <a:spcBef>
                <a:spcPts val="0"/>
              </a:spcBef>
              <a:spcAft>
                <a:spcPts val="0"/>
              </a:spcAft>
              <a:buSzPts val="1100"/>
              <a:buChar char="-"/>
            </a:pPr>
            <a:r>
              <a:rPr lang="en"/>
              <a:t>Second month – back-end development, database design, and UI design to prep for development of the real product, the mobile application</a:t>
            </a:r>
            <a:endParaRPr/>
          </a:p>
          <a:p>
            <a:pPr marL="457200" lvl="0" indent="-298450" algn="l" rtl="0">
              <a:spcBef>
                <a:spcPts val="0"/>
              </a:spcBef>
              <a:spcAft>
                <a:spcPts val="0"/>
              </a:spcAft>
              <a:buSzPts val="1100"/>
              <a:buChar char="-"/>
            </a:pPr>
            <a:r>
              <a:rPr lang="en"/>
              <a:t>Next four months – broken into iterations to progressively build our product</a:t>
            </a:r>
            <a:endParaRPr/>
          </a:p>
          <a:p>
            <a:pPr marL="914400" lvl="1" indent="-298450" algn="l" rtl="0">
              <a:spcBef>
                <a:spcPts val="0"/>
              </a:spcBef>
              <a:spcAft>
                <a:spcPts val="0"/>
              </a:spcAft>
              <a:buSzPts val="1100"/>
              <a:buChar char="-"/>
            </a:pPr>
            <a:r>
              <a:rPr lang="en"/>
              <a:t>Each iteration lasts exactly one month</a:t>
            </a:r>
            <a:endParaRPr/>
          </a:p>
          <a:p>
            <a:pPr marL="914400" lvl="1" indent="-298450" algn="l" rtl="0">
              <a:spcBef>
                <a:spcPts val="0"/>
              </a:spcBef>
              <a:spcAft>
                <a:spcPts val="0"/>
              </a:spcAft>
              <a:buSzPts val="1100"/>
              <a:buChar char="-"/>
            </a:pPr>
            <a:r>
              <a:rPr lang="en"/>
              <a:t>First week – review of previous iteration, user feedback, and upcoming goals</a:t>
            </a:r>
            <a:endParaRPr/>
          </a:p>
          <a:p>
            <a:pPr marL="914400" lvl="1" indent="-298450" algn="l" rtl="0">
              <a:spcBef>
                <a:spcPts val="0"/>
              </a:spcBef>
              <a:spcAft>
                <a:spcPts val="0"/>
              </a:spcAft>
              <a:buSzPts val="1100"/>
              <a:buChar char="-"/>
            </a:pPr>
            <a:r>
              <a:rPr lang="en"/>
              <a:t>Second, third week – implementation of new features</a:t>
            </a:r>
            <a:endParaRPr/>
          </a:p>
          <a:p>
            <a:pPr marL="914400" lvl="1" indent="-298450" algn="l" rtl="0">
              <a:spcBef>
                <a:spcPts val="0"/>
              </a:spcBef>
              <a:spcAft>
                <a:spcPts val="0"/>
              </a:spcAft>
              <a:buSzPts val="1100"/>
              <a:buChar char="-"/>
            </a:pPr>
            <a:r>
              <a:rPr lang="en"/>
              <a:t>Fourth week – user testing, collect user feedback to guide next iteration</a:t>
            </a:r>
            <a:endParaRPr/>
          </a:p>
          <a:p>
            <a:pPr marL="457200" lvl="0" indent="-298450" algn="l" rtl="0">
              <a:spcBef>
                <a:spcPts val="0"/>
              </a:spcBef>
              <a:spcAft>
                <a:spcPts val="0"/>
              </a:spcAft>
              <a:buSzPts val="1100"/>
              <a:buChar char="-"/>
            </a:pPr>
            <a:r>
              <a:rPr lang="en"/>
              <a:t>Early iterations implement the most essential features to get user feedback as early as possible</a:t>
            </a:r>
            <a:endParaRPr/>
          </a:p>
          <a:p>
            <a:pPr marL="457200" lvl="0" indent="-298450" algn="l" rtl="0">
              <a:spcBef>
                <a:spcPts val="0"/>
              </a:spcBef>
              <a:spcAft>
                <a:spcPts val="0"/>
              </a:spcAft>
              <a:buSzPts val="1100"/>
              <a:buChar char="-"/>
            </a:pPr>
            <a:r>
              <a:rPr lang="en"/>
              <a:t>Later iterations build on the previous product</a:t>
            </a:r>
            <a:endParaRPr/>
          </a:p>
          <a:p>
            <a:pPr marL="457200" lvl="0" indent="-298450" algn="l" rtl="0">
              <a:spcBef>
                <a:spcPts val="0"/>
              </a:spcBef>
              <a:spcAft>
                <a:spcPts val="0"/>
              </a:spcAft>
              <a:buSzPts val="1100"/>
              <a:buChar char="-"/>
            </a:pPr>
            <a:r>
              <a:rPr lang="en"/>
              <a:t>Though these later iterations may shift in purpose if user feedback introduces new needed features not originally covered in the requirements</a:t>
            </a:r>
            <a:endParaRPr/>
          </a:p>
          <a:p>
            <a:pPr marL="457200" lvl="0" indent="-298450" algn="l" rtl="0">
              <a:spcBef>
                <a:spcPts val="0"/>
              </a:spcBef>
              <a:spcAft>
                <a:spcPts val="0"/>
              </a:spcAft>
              <a:buSzPts val="1100"/>
              <a:buChar char="-"/>
            </a:pPr>
            <a:r>
              <a:rPr lang="en"/>
              <a:t>After four development iterations, the application will be ready for deployment and will enter a period of developer maintenance with constant user feedback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348d814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348d814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368dc1301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368dc1301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348d814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348d814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368dc130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368dc13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3256a48c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3256a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68dc130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68dc130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48d814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48d814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Rhea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33301f2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33301f2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Prathyusha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35fdf9e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35fdf9e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48d814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48d814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For our non-functional requirements we’ve written out all 12, but here are three we felt highlighted important aspects of our software.</a:t>
            </a:r>
            <a:endParaRPr/>
          </a:p>
          <a:p>
            <a:pPr marL="0" lvl="0" indent="0" algn="l" rtl="0">
              <a:spcBef>
                <a:spcPts val="0"/>
              </a:spcBef>
              <a:spcAft>
                <a:spcPts val="0"/>
              </a:spcAft>
              <a:buNone/>
            </a:pPr>
            <a:r>
              <a:rPr lang="en"/>
              <a:t>First is the usability requirement, we want to make sure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348d814e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348d814e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348d814e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348d814e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Rhea Bhatia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335fdf9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335fdf9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Jackson</a:t>
            </a:r>
            <a:endParaRPr dirty="0"/>
          </a:p>
          <a:p>
            <a:pPr marL="0" lvl="0" indent="0" algn="l" rtl="0">
              <a:spcBef>
                <a:spcPts val="0"/>
              </a:spcBef>
              <a:spcAft>
                <a:spcPts val="0"/>
              </a:spcAft>
              <a:buNone/>
            </a:pPr>
            <a:r>
              <a:rPr lang="en" dirty="0"/>
              <a:t>Internal representation of the user’s data as they are using the app</a:t>
            </a:r>
            <a:endParaRPr dirty="0"/>
          </a:p>
          <a:p>
            <a:pPr marL="457200" lvl="0" indent="-298450" algn="l" rtl="0">
              <a:spcBef>
                <a:spcPts val="0"/>
              </a:spcBef>
              <a:spcAft>
                <a:spcPts val="0"/>
              </a:spcAft>
              <a:buSzPts val="1100"/>
              <a:buChar char="-"/>
            </a:pPr>
            <a:r>
              <a:rPr lang="en" dirty="0"/>
              <a:t>Three related subclasses – app, group, category</a:t>
            </a:r>
            <a:endParaRPr dirty="0"/>
          </a:p>
          <a:p>
            <a:pPr marL="457200" lvl="0" indent="-298450" algn="l" rtl="0">
              <a:spcBef>
                <a:spcPts val="0"/>
              </a:spcBef>
              <a:spcAft>
                <a:spcPts val="0"/>
              </a:spcAft>
              <a:buSzPts val="1100"/>
              <a:buChar char="-"/>
            </a:pPr>
            <a:r>
              <a:rPr lang="en" dirty="0"/>
              <a:t>Each has two subclasses – timestamped and timed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335fdf9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335fdf9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Jackson</a:t>
            </a:r>
            <a:endParaRPr dirty="0"/>
          </a:p>
          <a:p>
            <a:pPr marL="0" lvl="0" indent="0" algn="l" rtl="0">
              <a:spcBef>
                <a:spcPts val="0"/>
              </a:spcBef>
              <a:spcAft>
                <a:spcPts val="0"/>
              </a:spcAft>
              <a:buNone/>
            </a:pPr>
            <a:r>
              <a:rPr lang="en" dirty="0"/>
              <a:t>Restrictions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17500">
              <a:spcBef>
                <a:spcPts val="1600"/>
              </a:spcBef>
              <a:spcAft>
                <a:spcPts val="0"/>
              </a:spcAft>
              <a:buSzPts val="1400"/>
              <a:buChar char="○"/>
              <a:defRPr sz="1400"/>
            </a:lvl2pPr>
            <a:lvl3pPr marL="1371600" lvl="2" indent="-317500">
              <a:spcBef>
                <a:spcPts val="1600"/>
              </a:spcBef>
              <a:spcAft>
                <a:spcPts val="0"/>
              </a:spcAft>
              <a:buSzPts val="1400"/>
              <a:buChar char="■"/>
              <a:defRPr sz="1400"/>
            </a:lvl3pPr>
            <a:lvl4pPr marL="1828800" lvl="3" indent="-317500">
              <a:spcBef>
                <a:spcPts val="1600"/>
              </a:spcBef>
              <a:spcAft>
                <a:spcPts val="0"/>
              </a:spcAft>
              <a:buSzPts val="1400"/>
              <a:buChar char="●"/>
              <a:defRPr sz="1400"/>
            </a:lvl4pPr>
            <a:lvl5pPr marL="2286000" lvl="4" indent="-317500">
              <a:spcBef>
                <a:spcPts val="1600"/>
              </a:spcBef>
              <a:spcAft>
                <a:spcPts val="0"/>
              </a:spcAft>
              <a:buSzPts val="1400"/>
              <a:buChar char="○"/>
              <a:defRPr sz="1400"/>
            </a:lvl5pPr>
            <a:lvl6pPr marL="2743200" lvl="5" indent="-317500">
              <a:spcBef>
                <a:spcPts val="1600"/>
              </a:spcBef>
              <a:spcAft>
                <a:spcPts val="0"/>
              </a:spcAft>
              <a:buSzPts val="1400"/>
              <a:buChar char="■"/>
              <a:defRPr sz="1400"/>
            </a:lvl6pPr>
            <a:lvl7pPr marL="3200400" lvl="6" indent="-317500">
              <a:spcBef>
                <a:spcPts val="1600"/>
              </a:spcBef>
              <a:spcAft>
                <a:spcPts val="0"/>
              </a:spcAft>
              <a:buSzPts val="1400"/>
              <a:buChar char="●"/>
              <a:defRPr sz="1400"/>
            </a:lvl7pPr>
            <a:lvl8pPr marL="3657600" lvl="7" indent="-317500">
              <a:spcBef>
                <a:spcPts val="1600"/>
              </a:spcBef>
              <a:spcAft>
                <a:spcPts val="0"/>
              </a:spcAft>
              <a:buSzPts val="1400"/>
              <a:buChar char="○"/>
              <a:defRPr sz="1400"/>
            </a:lvl8pPr>
            <a:lvl9pPr marL="4114800" lvl="8" indent="-317500">
              <a:spcBef>
                <a:spcPts val="1600"/>
              </a:spcBef>
              <a:spcAft>
                <a:spcPts val="1600"/>
              </a:spcAft>
              <a:buSzPts val="1400"/>
              <a:buChar char="■"/>
              <a:defRPr sz="1400"/>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265388"/>
            <a:ext cx="8520600" cy="33036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2pPr>
            <a:lvl3pPr marL="1371600" lvl="2"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3pPr>
            <a:lvl4pPr marL="1828800" lvl="3"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4pPr>
            <a:lvl5pPr marL="2286000" lvl="4"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5pPr>
            <a:lvl6pPr marL="2743200" lvl="5"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6pPr>
            <a:lvl7pPr marL="3200400" lvl="6"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7pPr>
            <a:lvl8pPr marL="3657600" lvl="7"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8pPr>
            <a:lvl9pPr marL="4114800" lvl="8" indent="-304800">
              <a:lnSpc>
                <a:spcPct val="115000"/>
              </a:lnSpc>
              <a:spcBef>
                <a:spcPts val="1600"/>
              </a:spcBef>
              <a:spcAft>
                <a:spcPts val="1600"/>
              </a:spcAft>
              <a:buClr>
                <a:schemeClr val="lt1"/>
              </a:buClr>
              <a:buSzPts val="1200"/>
              <a:buFont typeface="Lato"/>
              <a:buChar char="■"/>
              <a:defRPr sz="12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7.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Digital Lifestyle Habit Tracker </a:t>
            </a:r>
            <a:endParaRPr sz="4800"/>
          </a:p>
        </p:txBody>
      </p:sp>
      <p:sp>
        <p:nvSpPr>
          <p:cNvPr id="135" name="Google Shape;135;p13"/>
          <p:cNvSpPr txBox="1">
            <a:spLocks noGrp="1"/>
          </p:cNvSpPr>
          <p:nvPr>
            <p:ph type="subTitle" idx="1"/>
          </p:nvPr>
        </p:nvSpPr>
        <p:spPr>
          <a:xfrm>
            <a:off x="311700" y="2834125"/>
            <a:ext cx="8520600" cy="21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Dr. Ebru Çankaya</a:t>
            </a:r>
            <a:endParaRPr sz="1800"/>
          </a:p>
          <a:p>
            <a:pPr marL="0" lvl="0" indent="0" algn="l" rtl="0">
              <a:spcBef>
                <a:spcPts val="0"/>
              </a:spcBef>
              <a:spcAft>
                <a:spcPts val="0"/>
              </a:spcAft>
              <a:buNone/>
            </a:pPr>
            <a:r>
              <a:rPr lang="en" sz="1800"/>
              <a:t>CS-3354.001</a:t>
            </a:r>
            <a:endParaRPr sz="18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t>Rhea Bhatia</a:t>
            </a:r>
            <a:endParaRPr sz="1400"/>
          </a:p>
          <a:p>
            <a:pPr marL="0" lvl="0" indent="0" algn="l" rtl="0">
              <a:spcBef>
                <a:spcPts val="0"/>
              </a:spcBef>
              <a:spcAft>
                <a:spcPts val="0"/>
              </a:spcAft>
              <a:buClr>
                <a:schemeClr val="dk1"/>
              </a:buClr>
              <a:buSzPts val="1100"/>
              <a:buFont typeface="Arial"/>
              <a:buNone/>
            </a:pPr>
            <a:r>
              <a:rPr lang="en" sz="1400"/>
              <a:t>Cameron Meyer</a:t>
            </a:r>
            <a:endParaRPr sz="1400"/>
          </a:p>
          <a:p>
            <a:pPr marL="0" lvl="0" indent="0" algn="l" rtl="0">
              <a:spcBef>
                <a:spcPts val="0"/>
              </a:spcBef>
              <a:spcAft>
                <a:spcPts val="0"/>
              </a:spcAft>
              <a:buClr>
                <a:schemeClr val="dk1"/>
              </a:buClr>
              <a:buSzPts val="1100"/>
              <a:buFont typeface="Arial"/>
              <a:buNone/>
            </a:pPr>
            <a:r>
              <a:rPr lang="en" sz="1400"/>
              <a:t>Mark Mondt</a:t>
            </a:r>
            <a:endParaRPr sz="1400"/>
          </a:p>
          <a:p>
            <a:pPr marL="0" lvl="0" indent="0" algn="l" rtl="0">
              <a:spcBef>
                <a:spcPts val="0"/>
              </a:spcBef>
              <a:spcAft>
                <a:spcPts val="0"/>
              </a:spcAft>
              <a:buClr>
                <a:schemeClr val="dk1"/>
              </a:buClr>
              <a:buSzPts val="1100"/>
              <a:buFont typeface="Arial"/>
              <a:buNone/>
            </a:pPr>
            <a:r>
              <a:rPr lang="en" sz="1400"/>
              <a:t>Jackson Nestelroad</a:t>
            </a:r>
            <a:endParaRPr sz="1400"/>
          </a:p>
          <a:p>
            <a:pPr marL="0" lvl="0" indent="0" algn="l" rtl="0">
              <a:spcBef>
                <a:spcPts val="0"/>
              </a:spcBef>
              <a:spcAft>
                <a:spcPts val="0"/>
              </a:spcAft>
              <a:buClr>
                <a:schemeClr val="dk1"/>
              </a:buClr>
              <a:buSzPts val="1100"/>
              <a:buFont typeface="Arial"/>
              <a:buNone/>
            </a:pPr>
            <a:r>
              <a:rPr lang="en" sz="1400"/>
              <a:t>Andrew Sylvester</a:t>
            </a:r>
            <a:endParaRPr sz="1400"/>
          </a:p>
          <a:p>
            <a:pPr marL="0" lvl="0" indent="0" algn="l" rtl="0">
              <a:spcBef>
                <a:spcPts val="0"/>
              </a:spcBef>
              <a:spcAft>
                <a:spcPts val="0"/>
              </a:spcAft>
              <a:buClr>
                <a:schemeClr val="dk1"/>
              </a:buClr>
              <a:buSzPts val="1100"/>
              <a:buFont typeface="Arial"/>
              <a:buNone/>
            </a:pPr>
            <a:r>
              <a:rPr lang="en" sz="1400"/>
              <a:t>Prathyusha Thiruvuri</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pic>
        <p:nvPicPr>
          <p:cNvPr id="2" name="Title slide.m4a" descr="Title slide.m4a">
            <a:hlinkClick r:id="" action="ppaction://media"/>
            <a:extLst>
              <a:ext uri="{FF2B5EF4-FFF2-40B4-BE49-F238E27FC236}">
                <a16:creationId xmlns:a16="http://schemas.microsoft.com/office/drawing/2014/main" id="{C1796C11-EE50-D64E-8531-55D30959D983}"/>
              </a:ext>
            </a:extLst>
          </p:cNvPr>
          <p:cNvPicPr>
            <a:picLocks noChangeAspect="1"/>
          </p:cNvPicPr>
          <p:nvPr>
            <a:audioFile r:link="rId1"/>
            <p:extLst>
              <p:ext uri="{DAA4B4D4-6D71-4841-9C94-3DE7FCFB9230}">
                <p14:media xmlns:p14="http://schemas.microsoft.com/office/powerpoint/2010/main" r:embed="rId2">
                  <p14:trim st="992.9017" end="953.5019"/>
                </p14:media>
              </p:ext>
            </p:extLst>
          </p:nvPr>
        </p:nvPicPr>
        <p:blipFill>
          <a:blip r:embed="rId5"/>
          <a:stretch>
            <a:fillRect/>
          </a:stretch>
        </p:blipFill>
        <p:spPr>
          <a:xfrm>
            <a:off x="83312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250" advClick="0" advTm="14660"/>
    </mc:Choice>
    <mc:Fallback>
      <p:transition spd="slow" advClick="0" advTm="14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17" name="Google Shape;217;p22"/>
          <p:cNvPicPr preferRelativeResize="0"/>
          <p:nvPr/>
        </p:nvPicPr>
        <p:blipFill>
          <a:blip r:embed="rId5">
            <a:alphaModFix/>
          </a:blip>
          <a:stretch>
            <a:fillRect/>
          </a:stretch>
        </p:blipFill>
        <p:spPr>
          <a:xfrm>
            <a:off x="152400" y="1791775"/>
            <a:ext cx="8839195" cy="2332155"/>
          </a:xfrm>
          <a:prstGeom prst="rect">
            <a:avLst/>
          </a:prstGeom>
          <a:noFill/>
          <a:ln>
            <a:noFill/>
          </a:ln>
        </p:spPr>
      </p:pic>
      <p:pic>
        <p:nvPicPr>
          <p:cNvPr id="2" name="Class Diagram 3.m4a" descr="Class Diagram 3.m4a">
            <a:hlinkClick r:id="" action="ppaction://media"/>
            <a:extLst>
              <a:ext uri="{FF2B5EF4-FFF2-40B4-BE49-F238E27FC236}">
                <a16:creationId xmlns:a16="http://schemas.microsoft.com/office/drawing/2014/main" id="{3D2EBC5E-6E8A-9347-BAC2-77EE55BA1F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9820"/>
    </mc:Choice>
    <mc:Fallback>
      <p:transition spd="slow" advClick="0" advTm="19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23" name="Google Shape;223;p23"/>
          <p:cNvPicPr preferRelativeResize="0"/>
          <p:nvPr/>
        </p:nvPicPr>
        <p:blipFill>
          <a:blip r:embed="rId5">
            <a:alphaModFix/>
          </a:blip>
          <a:stretch>
            <a:fillRect/>
          </a:stretch>
        </p:blipFill>
        <p:spPr>
          <a:xfrm>
            <a:off x="152400" y="1801825"/>
            <a:ext cx="8839202" cy="2621966"/>
          </a:xfrm>
          <a:prstGeom prst="rect">
            <a:avLst/>
          </a:prstGeom>
          <a:noFill/>
          <a:ln>
            <a:noFill/>
          </a:ln>
        </p:spPr>
      </p:pic>
      <p:pic>
        <p:nvPicPr>
          <p:cNvPr id="2" name="Class Diagram 4.m4a" descr="Class Diagram 4.m4a">
            <a:hlinkClick r:id="" action="ppaction://media"/>
            <a:extLst>
              <a:ext uri="{FF2B5EF4-FFF2-40B4-BE49-F238E27FC236}">
                <a16:creationId xmlns:a16="http://schemas.microsoft.com/office/drawing/2014/main" id="{9373DC9A-8EF6-A24D-B239-A2569D2F7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12901"/>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8480"/>
    </mc:Choice>
    <mc:Fallback>
      <p:transition spd="slow" advClick="0" advTm="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Design</a:t>
            </a:r>
            <a:endParaRPr/>
          </a:p>
        </p:txBody>
      </p:sp>
      <p:sp>
        <p:nvSpPr>
          <p:cNvPr id="229" name="Google Shape;229;p24"/>
          <p:cNvSpPr txBox="1">
            <a:spLocks noGrp="1"/>
          </p:cNvSpPr>
          <p:nvPr>
            <p:ph type="body" idx="1"/>
          </p:nvPr>
        </p:nvSpPr>
        <p:spPr>
          <a:xfrm>
            <a:off x="1297500" y="1408525"/>
            <a:ext cx="35211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MVC Pattern</a:t>
            </a:r>
            <a:endParaRPr/>
          </a:p>
          <a:p>
            <a:pPr marL="457200" lvl="0" indent="-342900" algn="l" rtl="0">
              <a:spcBef>
                <a:spcPts val="0"/>
              </a:spcBef>
              <a:spcAft>
                <a:spcPts val="0"/>
              </a:spcAft>
              <a:buSzPts val="1800"/>
              <a:buChar char="-"/>
            </a:pPr>
            <a:r>
              <a:rPr lang="en"/>
              <a:t>Best because app centers around data usage and subsequent presentation of data</a:t>
            </a:r>
            <a:endParaRPr/>
          </a:p>
          <a:p>
            <a:pPr marL="457200" lvl="0" indent="-342900" algn="l" rtl="0">
              <a:spcBef>
                <a:spcPts val="0"/>
              </a:spcBef>
              <a:spcAft>
                <a:spcPts val="0"/>
              </a:spcAft>
              <a:buSzPts val="1800"/>
              <a:buChar char="-"/>
            </a:pPr>
            <a:r>
              <a:rPr lang="en" b="1"/>
              <a:t>Model</a:t>
            </a:r>
            <a:r>
              <a:rPr lang="en"/>
              <a:t>: application database</a:t>
            </a:r>
            <a:endParaRPr/>
          </a:p>
          <a:p>
            <a:pPr marL="457200" lvl="0" indent="-342900" algn="l" rtl="0">
              <a:spcBef>
                <a:spcPts val="0"/>
              </a:spcBef>
              <a:spcAft>
                <a:spcPts val="0"/>
              </a:spcAft>
              <a:buSzPts val="1800"/>
              <a:buChar char="-"/>
            </a:pPr>
            <a:r>
              <a:rPr lang="en" b="1"/>
              <a:t>View</a:t>
            </a:r>
            <a:r>
              <a:rPr lang="en"/>
              <a:t>: visualization</a:t>
            </a:r>
            <a:endParaRPr/>
          </a:p>
          <a:p>
            <a:pPr marL="457200" lvl="0" indent="-342900" algn="l" rtl="0">
              <a:spcBef>
                <a:spcPts val="0"/>
              </a:spcBef>
              <a:spcAft>
                <a:spcPts val="0"/>
              </a:spcAft>
              <a:buSzPts val="1800"/>
              <a:buChar char="-"/>
            </a:pPr>
            <a:r>
              <a:rPr lang="en" b="1"/>
              <a:t>Controller</a:t>
            </a:r>
            <a:r>
              <a:rPr lang="en"/>
              <a:t>: user input, validation, data control</a:t>
            </a:r>
            <a:endParaRPr/>
          </a:p>
        </p:txBody>
      </p:sp>
      <p:pic>
        <p:nvPicPr>
          <p:cNvPr id="230" name="Google Shape;230;p24"/>
          <p:cNvPicPr preferRelativeResize="0"/>
          <p:nvPr/>
        </p:nvPicPr>
        <p:blipFill rotWithShape="1">
          <a:blip r:embed="rId5">
            <a:alphaModFix/>
          </a:blip>
          <a:srcRect l="10054" t="5253" r="8993" b="3853"/>
          <a:stretch/>
        </p:blipFill>
        <p:spPr>
          <a:xfrm>
            <a:off x="5247850" y="1337151"/>
            <a:ext cx="3521101" cy="3371986"/>
          </a:xfrm>
          <a:prstGeom prst="rect">
            <a:avLst/>
          </a:prstGeom>
          <a:noFill/>
          <a:ln>
            <a:noFill/>
          </a:ln>
        </p:spPr>
      </p:pic>
      <p:pic>
        <p:nvPicPr>
          <p:cNvPr id="2" name="New Recording 10.m4a" descr="New Recording 10.m4a">
            <a:hlinkClick r:id="" action="ppaction://media"/>
            <a:extLst>
              <a:ext uri="{FF2B5EF4-FFF2-40B4-BE49-F238E27FC236}">
                <a16:creationId xmlns:a16="http://schemas.microsoft.com/office/drawing/2014/main" id="{0ED80E67-502F-4040-BD71-08E3649743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62551" y="27963"/>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4740"/>
    </mc:Choice>
    <mc:Fallback>
      <p:transition spd="slow" advClick="0" advTm="14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Plan</a:t>
            </a:r>
            <a:endParaRPr/>
          </a:p>
        </p:txBody>
      </p:sp>
      <p:sp>
        <p:nvSpPr>
          <p:cNvPr id="236" name="Google Shape;236;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that time limits are being set properly.</a:t>
            </a:r>
            <a:endParaRPr dirty="0"/>
          </a:p>
          <a:p>
            <a:pPr marL="457200" lvl="0" indent="-342900" algn="l" rtl="0">
              <a:spcBef>
                <a:spcPts val="1600"/>
              </a:spcBef>
              <a:spcAft>
                <a:spcPts val="0"/>
              </a:spcAft>
              <a:buSzPts val="1800"/>
              <a:buChar char="-"/>
            </a:pPr>
            <a:r>
              <a:rPr lang="en" b="1" dirty="0"/>
              <a:t>Partition 1 (Time Limit &gt; 0):</a:t>
            </a:r>
            <a:r>
              <a:rPr lang="en" dirty="0"/>
              <a:t> A time limit is set and the app is unlocked.</a:t>
            </a:r>
            <a:endParaRPr dirty="0"/>
          </a:p>
          <a:p>
            <a:pPr marL="457200" lvl="0" indent="-342900" algn="l" rtl="0">
              <a:spcBef>
                <a:spcPts val="0"/>
              </a:spcBef>
              <a:spcAft>
                <a:spcPts val="0"/>
              </a:spcAft>
              <a:buSzPts val="1800"/>
              <a:buChar char="-"/>
            </a:pPr>
            <a:r>
              <a:rPr lang="en" b="1" dirty="0"/>
              <a:t>Partition 2 (Time Limit = 0): </a:t>
            </a:r>
            <a:r>
              <a:rPr lang="en" dirty="0"/>
              <a:t>No time limit is set and the app is locked. </a:t>
            </a:r>
            <a:endParaRPr dirty="0"/>
          </a:p>
          <a:p>
            <a:pPr marL="457200" lvl="0" indent="-342900" algn="l" rtl="0">
              <a:spcBef>
                <a:spcPts val="0"/>
              </a:spcBef>
              <a:spcAft>
                <a:spcPts val="0"/>
              </a:spcAft>
              <a:buSzPts val="1800"/>
              <a:buChar char="-"/>
            </a:pPr>
            <a:r>
              <a:rPr lang="en" b="1" dirty="0"/>
              <a:t>Partition 3 (Time Limit &lt; 0):</a:t>
            </a:r>
            <a:r>
              <a:rPr lang="en" dirty="0"/>
              <a:t> No time limit is set and the app stays unlocked.</a:t>
            </a:r>
            <a:endParaRPr dirty="0"/>
          </a:p>
        </p:txBody>
      </p:sp>
      <p:pic>
        <p:nvPicPr>
          <p:cNvPr id="2" name="Test Plan Audio 1.wav" descr="Test Plan Audio 1.wav">
            <a:hlinkClick r:id="" action="ppaction://media"/>
            <a:extLst>
              <a:ext uri="{FF2B5EF4-FFF2-40B4-BE49-F238E27FC236}">
                <a16:creationId xmlns:a16="http://schemas.microsoft.com/office/drawing/2014/main" id="{BA66DA5B-85A4-5940-968D-430C8C4C07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6712" y="380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6210"/>
    </mc:Choice>
    <mc:Fallback>
      <p:transition spd="slow" advClick="0" advTm="36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Plan (Cont.)</a:t>
            </a:r>
            <a:endParaRPr/>
          </a:p>
        </p:txBody>
      </p:sp>
      <p:pic>
        <p:nvPicPr>
          <p:cNvPr id="242" name="Google Shape;242;p26"/>
          <p:cNvPicPr preferRelativeResize="0"/>
          <p:nvPr/>
        </p:nvPicPr>
        <p:blipFill>
          <a:blip r:embed="rId5">
            <a:alphaModFix/>
          </a:blip>
          <a:stretch>
            <a:fillRect/>
          </a:stretch>
        </p:blipFill>
        <p:spPr>
          <a:xfrm>
            <a:off x="4490200" y="2396525"/>
            <a:ext cx="4543250" cy="1507150"/>
          </a:xfrm>
          <a:prstGeom prst="rect">
            <a:avLst/>
          </a:prstGeom>
          <a:noFill/>
          <a:ln>
            <a:noFill/>
          </a:ln>
        </p:spPr>
      </p:pic>
      <p:pic>
        <p:nvPicPr>
          <p:cNvPr id="243" name="Google Shape;243;p26"/>
          <p:cNvPicPr preferRelativeResize="0"/>
          <p:nvPr/>
        </p:nvPicPr>
        <p:blipFill>
          <a:blip r:embed="rId6">
            <a:alphaModFix/>
          </a:blip>
          <a:stretch>
            <a:fillRect/>
          </a:stretch>
        </p:blipFill>
        <p:spPr>
          <a:xfrm>
            <a:off x="113375" y="1626025"/>
            <a:ext cx="4185400" cy="2991555"/>
          </a:xfrm>
          <a:prstGeom prst="rect">
            <a:avLst/>
          </a:prstGeom>
          <a:noFill/>
          <a:ln>
            <a:noFill/>
          </a:ln>
        </p:spPr>
      </p:pic>
      <p:pic>
        <p:nvPicPr>
          <p:cNvPr id="3" name="Test Plan Audio 2.wav" descr="Test Plan Audio 2.wav">
            <a:hlinkClick r:id="" action="ppaction://media"/>
            <a:extLst>
              <a:ext uri="{FF2B5EF4-FFF2-40B4-BE49-F238E27FC236}">
                <a16:creationId xmlns:a16="http://schemas.microsoft.com/office/drawing/2014/main" id="{3AF18142-3609-0B42-A20B-22703ABEF1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31200" y="-86961"/>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7930"/>
    </mc:Choice>
    <mc:Fallback>
      <p:transition spd="slow" advClick="0" advTm="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cxnSp>
        <p:nvCxnSpPr>
          <p:cNvPr id="249" name="Google Shape;249;p27"/>
          <p:cNvCxnSpPr>
            <a:cxnSpLocks/>
          </p:cNvCxnSpPr>
          <p:nvPr/>
        </p:nvCxnSpPr>
        <p:spPr>
          <a:xfrm>
            <a:off x="-29100" y="3084075"/>
            <a:ext cx="9173100" cy="0"/>
          </a:xfrm>
          <a:prstGeom prst="straightConnector1">
            <a:avLst/>
          </a:prstGeom>
          <a:noFill/>
          <a:ln w="76200" cap="flat" cmpd="sng">
            <a:solidFill>
              <a:schemeClr val="dk2"/>
            </a:solidFill>
            <a:prstDash val="solid"/>
            <a:round/>
            <a:headEnd type="none" w="med" len="med"/>
            <a:tailEnd type="stealth" w="med" len="med"/>
          </a:ln>
        </p:spPr>
      </p:cxnSp>
      <p:cxnSp>
        <p:nvCxnSpPr>
          <p:cNvPr id="250" name="Google Shape;250;p27"/>
          <p:cNvCxnSpPr/>
          <p:nvPr/>
        </p:nvCxnSpPr>
        <p:spPr>
          <a:xfrm>
            <a:off x="6530963" y="2817825"/>
            <a:ext cx="0" cy="532500"/>
          </a:xfrm>
          <a:prstGeom prst="straightConnector1">
            <a:avLst/>
          </a:prstGeom>
          <a:noFill/>
          <a:ln w="76200" cap="flat" cmpd="sng">
            <a:solidFill>
              <a:srgbClr val="A4C2F4"/>
            </a:solidFill>
            <a:prstDash val="solid"/>
            <a:round/>
            <a:headEnd type="none" w="med" len="med"/>
            <a:tailEnd type="none" w="med" len="med"/>
          </a:ln>
        </p:spPr>
      </p:cxnSp>
      <p:cxnSp>
        <p:nvCxnSpPr>
          <p:cNvPr id="251" name="Google Shape;251;p27"/>
          <p:cNvCxnSpPr/>
          <p:nvPr/>
        </p:nvCxnSpPr>
        <p:spPr>
          <a:xfrm>
            <a:off x="5224988" y="2817825"/>
            <a:ext cx="0" cy="532500"/>
          </a:xfrm>
          <a:prstGeom prst="straightConnector1">
            <a:avLst/>
          </a:prstGeom>
          <a:noFill/>
          <a:ln w="76200" cap="flat" cmpd="sng">
            <a:solidFill>
              <a:srgbClr val="B6D7A8"/>
            </a:solidFill>
            <a:prstDash val="solid"/>
            <a:round/>
            <a:headEnd type="none" w="med" len="med"/>
            <a:tailEnd type="none" w="med" len="med"/>
          </a:ln>
        </p:spPr>
      </p:cxnSp>
      <p:cxnSp>
        <p:nvCxnSpPr>
          <p:cNvPr id="252" name="Google Shape;252;p27"/>
          <p:cNvCxnSpPr/>
          <p:nvPr/>
        </p:nvCxnSpPr>
        <p:spPr>
          <a:xfrm>
            <a:off x="7836938" y="2817825"/>
            <a:ext cx="0" cy="532500"/>
          </a:xfrm>
          <a:prstGeom prst="straightConnector1">
            <a:avLst/>
          </a:prstGeom>
          <a:noFill/>
          <a:ln w="76200" cap="flat" cmpd="sng">
            <a:solidFill>
              <a:srgbClr val="B4A7D6"/>
            </a:solidFill>
            <a:prstDash val="solid"/>
            <a:round/>
            <a:headEnd type="none" w="med" len="med"/>
            <a:tailEnd type="none" w="med" len="med"/>
          </a:ln>
        </p:spPr>
      </p:cxnSp>
      <p:cxnSp>
        <p:nvCxnSpPr>
          <p:cNvPr id="253" name="Google Shape;253;p27"/>
          <p:cNvCxnSpPr/>
          <p:nvPr/>
        </p:nvCxnSpPr>
        <p:spPr>
          <a:xfrm>
            <a:off x="3919013" y="2817825"/>
            <a:ext cx="0" cy="532500"/>
          </a:xfrm>
          <a:prstGeom prst="straightConnector1">
            <a:avLst/>
          </a:prstGeom>
          <a:noFill/>
          <a:ln w="76200" cap="flat" cmpd="sng">
            <a:solidFill>
              <a:srgbClr val="FFE599"/>
            </a:solidFill>
            <a:prstDash val="solid"/>
            <a:round/>
            <a:headEnd type="none" w="med" len="med"/>
            <a:tailEnd type="none" w="med" len="med"/>
          </a:ln>
        </p:spPr>
      </p:cxnSp>
      <p:cxnSp>
        <p:nvCxnSpPr>
          <p:cNvPr id="254" name="Google Shape;254;p27"/>
          <p:cNvCxnSpPr/>
          <p:nvPr/>
        </p:nvCxnSpPr>
        <p:spPr>
          <a:xfrm>
            <a:off x="2613038" y="2817825"/>
            <a:ext cx="0" cy="532500"/>
          </a:xfrm>
          <a:prstGeom prst="straightConnector1">
            <a:avLst/>
          </a:prstGeom>
          <a:noFill/>
          <a:ln w="76200" cap="flat" cmpd="sng">
            <a:solidFill>
              <a:srgbClr val="F9CB9C"/>
            </a:solidFill>
            <a:prstDash val="solid"/>
            <a:round/>
            <a:headEnd type="none" w="med" len="med"/>
            <a:tailEnd type="none" w="med" len="med"/>
          </a:ln>
        </p:spPr>
      </p:cxnSp>
      <p:cxnSp>
        <p:nvCxnSpPr>
          <p:cNvPr id="255" name="Google Shape;255;p27"/>
          <p:cNvCxnSpPr/>
          <p:nvPr/>
        </p:nvCxnSpPr>
        <p:spPr>
          <a:xfrm>
            <a:off x="1307063" y="2817825"/>
            <a:ext cx="0" cy="532500"/>
          </a:xfrm>
          <a:prstGeom prst="straightConnector1">
            <a:avLst/>
          </a:prstGeom>
          <a:noFill/>
          <a:ln w="76200" cap="flat" cmpd="sng">
            <a:solidFill>
              <a:srgbClr val="EA9999"/>
            </a:solidFill>
            <a:prstDash val="solid"/>
            <a:round/>
            <a:headEnd type="none" w="med" len="med"/>
            <a:tailEnd type="none" w="med" len="med"/>
          </a:ln>
        </p:spPr>
      </p:cxnSp>
      <p:sp>
        <p:nvSpPr>
          <p:cNvPr id="256" name="Google Shape;256;p27"/>
          <p:cNvSpPr txBox="1"/>
          <p:nvPr/>
        </p:nvSpPr>
        <p:spPr>
          <a:xfrm>
            <a:off x="197075" y="1428425"/>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1</a:t>
            </a:r>
            <a:endParaRPr b="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Market Research</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Requirements Gathering</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Cost Estimations</a:t>
            </a:r>
            <a:endParaRPr>
              <a:solidFill>
                <a:schemeClr val="lt1"/>
              </a:solidFill>
              <a:latin typeface="Lato"/>
              <a:ea typeface="Lato"/>
              <a:cs typeface="Lato"/>
              <a:sym typeface="Lato"/>
            </a:endParaRPr>
          </a:p>
        </p:txBody>
      </p:sp>
      <p:cxnSp>
        <p:nvCxnSpPr>
          <p:cNvPr id="257" name="Google Shape;257;p27"/>
          <p:cNvCxnSpPr/>
          <p:nvPr/>
        </p:nvCxnSpPr>
        <p:spPr>
          <a:xfrm rot="10800000">
            <a:off x="1307075" y="2295525"/>
            <a:ext cx="0" cy="522300"/>
          </a:xfrm>
          <a:prstGeom prst="straightConnector1">
            <a:avLst/>
          </a:prstGeom>
          <a:noFill/>
          <a:ln w="9525" cap="flat" cmpd="sng">
            <a:solidFill>
              <a:schemeClr val="dk2"/>
            </a:solidFill>
            <a:prstDash val="solid"/>
            <a:round/>
            <a:headEnd type="none" w="med" len="med"/>
            <a:tailEnd type="none" w="med" len="med"/>
          </a:ln>
        </p:spPr>
      </p:cxnSp>
      <p:sp>
        <p:nvSpPr>
          <p:cNvPr id="258" name="Google Shape;258;p27"/>
          <p:cNvSpPr txBox="1"/>
          <p:nvPr/>
        </p:nvSpPr>
        <p:spPr>
          <a:xfrm>
            <a:off x="1563800" y="3872625"/>
            <a:ext cx="20985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2</a:t>
            </a:r>
            <a:endParaRPr b="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Back-end Development</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Database Design</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UI Design</a:t>
            </a:r>
            <a:endParaRPr>
              <a:solidFill>
                <a:schemeClr val="lt1"/>
              </a:solidFill>
              <a:latin typeface="Lato"/>
              <a:ea typeface="Lato"/>
              <a:cs typeface="Lato"/>
              <a:sym typeface="Lato"/>
            </a:endParaRPr>
          </a:p>
        </p:txBody>
      </p:sp>
      <p:cxnSp>
        <p:nvCxnSpPr>
          <p:cNvPr id="259" name="Google Shape;259;p27"/>
          <p:cNvCxnSpPr/>
          <p:nvPr/>
        </p:nvCxnSpPr>
        <p:spPr>
          <a:xfrm rot="10800000">
            <a:off x="2613050" y="33503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27"/>
          <p:cNvCxnSpPr/>
          <p:nvPr/>
        </p:nvCxnSpPr>
        <p:spPr>
          <a:xfrm rot="10800000">
            <a:off x="3919025" y="22955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27"/>
          <p:cNvCxnSpPr/>
          <p:nvPr/>
        </p:nvCxnSpPr>
        <p:spPr>
          <a:xfrm rot="10800000">
            <a:off x="5225000" y="33503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27"/>
          <p:cNvCxnSpPr/>
          <p:nvPr/>
        </p:nvCxnSpPr>
        <p:spPr>
          <a:xfrm rot="10800000">
            <a:off x="6530975" y="22955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27"/>
          <p:cNvCxnSpPr/>
          <p:nvPr/>
        </p:nvCxnSpPr>
        <p:spPr>
          <a:xfrm rot="10800000">
            <a:off x="7836950" y="3350325"/>
            <a:ext cx="0" cy="522300"/>
          </a:xfrm>
          <a:prstGeom prst="straightConnector1">
            <a:avLst/>
          </a:prstGeom>
          <a:noFill/>
          <a:ln w="9525" cap="flat" cmpd="sng">
            <a:solidFill>
              <a:schemeClr val="dk2"/>
            </a:solidFill>
            <a:prstDash val="solid"/>
            <a:round/>
            <a:headEnd type="none" w="med" len="med"/>
            <a:tailEnd type="none" w="med" len="med"/>
          </a:ln>
        </p:spPr>
      </p:cxnSp>
      <p:sp>
        <p:nvSpPr>
          <p:cNvPr id="264" name="Google Shape;264;p27"/>
          <p:cNvSpPr txBox="1"/>
          <p:nvPr/>
        </p:nvSpPr>
        <p:spPr>
          <a:xfrm>
            <a:off x="2809025" y="1428600"/>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3</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1</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Time Tracking</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Time Limits</a:t>
            </a:r>
            <a:endParaRPr>
              <a:solidFill>
                <a:schemeClr val="lt1"/>
              </a:solidFill>
              <a:latin typeface="Lato"/>
              <a:ea typeface="Lato"/>
              <a:cs typeface="Lato"/>
              <a:sym typeface="Lato"/>
            </a:endParaRPr>
          </a:p>
        </p:txBody>
      </p:sp>
      <p:sp>
        <p:nvSpPr>
          <p:cNvPr id="265" name="Google Shape;265;p27"/>
          <p:cNvSpPr txBox="1"/>
          <p:nvPr/>
        </p:nvSpPr>
        <p:spPr>
          <a:xfrm>
            <a:off x="4115000" y="3872625"/>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4</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2</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Accountability Partners</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App Groups</a:t>
            </a:r>
            <a:endParaRPr>
              <a:solidFill>
                <a:schemeClr val="lt1"/>
              </a:solidFill>
              <a:latin typeface="Lato"/>
              <a:ea typeface="Lato"/>
              <a:cs typeface="Lato"/>
              <a:sym typeface="Lato"/>
            </a:endParaRPr>
          </a:p>
        </p:txBody>
      </p:sp>
      <p:sp>
        <p:nvSpPr>
          <p:cNvPr id="266" name="Google Shape;266;p27"/>
          <p:cNvSpPr txBox="1"/>
          <p:nvPr/>
        </p:nvSpPr>
        <p:spPr>
          <a:xfrm>
            <a:off x="5420975" y="1428400"/>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5</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3</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Data Presentation</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User Feedback</a:t>
            </a:r>
            <a:endParaRPr>
              <a:solidFill>
                <a:schemeClr val="lt1"/>
              </a:solidFill>
              <a:latin typeface="Lato"/>
              <a:ea typeface="Lato"/>
              <a:cs typeface="Lato"/>
              <a:sym typeface="Lato"/>
            </a:endParaRPr>
          </a:p>
        </p:txBody>
      </p:sp>
      <p:sp>
        <p:nvSpPr>
          <p:cNvPr id="267" name="Google Shape;267;p27"/>
          <p:cNvSpPr txBox="1"/>
          <p:nvPr/>
        </p:nvSpPr>
        <p:spPr>
          <a:xfrm>
            <a:off x="6726950" y="3872625"/>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6</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4</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Data Export</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User Feedback</a:t>
            </a:r>
            <a:endParaRPr>
              <a:solidFill>
                <a:schemeClr val="lt1"/>
              </a:solidFill>
              <a:latin typeface="Lato"/>
              <a:ea typeface="Lato"/>
              <a:cs typeface="Lato"/>
              <a:sym typeface="Lato"/>
            </a:endParaRPr>
          </a:p>
        </p:txBody>
      </p:sp>
      <p:cxnSp>
        <p:nvCxnSpPr>
          <p:cNvPr id="268" name="Google Shape;268;p27"/>
          <p:cNvCxnSpPr/>
          <p:nvPr/>
        </p:nvCxnSpPr>
        <p:spPr>
          <a:xfrm rot="10800000">
            <a:off x="8946950" y="2319825"/>
            <a:ext cx="0" cy="693900"/>
          </a:xfrm>
          <a:prstGeom prst="straightConnector1">
            <a:avLst/>
          </a:prstGeom>
          <a:noFill/>
          <a:ln w="9525" cap="flat" cmpd="sng">
            <a:solidFill>
              <a:schemeClr val="dk2"/>
            </a:solidFill>
            <a:prstDash val="solid"/>
            <a:round/>
            <a:headEnd type="none" w="med" len="med"/>
            <a:tailEnd type="none" w="med" len="med"/>
          </a:ln>
        </p:spPr>
      </p:cxnSp>
      <p:sp>
        <p:nvSpPr>
          <p:cNvPr id="269" name="Google Shape;269;p27"/>
          <p:cNvSpPr txBox="1"/>
          <p:nvPr/>
        </p:nvSpPr>
        <p:spPr>
          <a:xfrm>
            <a:off x="7472050" y="1768225"/>
            <a:ext cx="1760100" cy="58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Maintenance</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User Feedback</a:t>
            </a:r>
            <a:endParaRPr>
              <a:solidFill>
                <a:schemeClr val="lt1"/>
              </a:solidFill>
              <a:latin typeface="Lato"/>
              <a:ea typeface="Lato"/>
              <a:cs typeface="Lato"/>
              <a:sym typeface="Lato"/>
            </a:endParaRPr>
          </a:p>
        </p:txBody>
      </p:sp>
      <p:pic>
        <p:nvPicPr>
          <p:cNvPr id="3" name="Project Timeline.m4a" descr="Project Timeline.m4a">
            <a:hlinkClick r:id="" action="ppaction://media"/>
            <a:extLst>
              <a:ext uri="{FF2B5EF4-FFF2-40B4-BE49-F238E27FC236}">
                <a16:creationId xmlns:a16="http://schemas.microsoft.com/office/drawing/2014/main" id="{35A4898C-A100-1243-BD4E-17F6468CB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6711" y="21055"/>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69030"/>
    </mc:Choice>
    <mc:Fallback>
      <p:transition spd="slow" advClick="0" advTm="69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aphicFrame>
        <p:nvGraphicFramePr>
          <p:cNvPr id="274" name="Google Shape;274;p28"/>
          <p:cNvGraphicFramePr/>
          <p:nvPr>
            <p:extLst>
              <p:ext uri="{D42A27DB-BD31-4B8C-83A1-F6EECF244321}">
                <p14:modId xmlns:p14="http://schemas.microsoft.com/office/powerpoint/2010/main" val="360756412"/>
              </p:ext>
            </p:extLst>
          </p:nvPr>
        </p:nvGraphicFramePr>
        <p:xfrm>
          <a:off x="1013625" y="838188"/>
          <a:ext cx="7443275" cy="4080975"/>
        </p:xfrm>
        <a:graphic>
          <a:graphicData uri="http://schemas.openxmlformats.org/drawingml/2006/table">
            <a:tbl>
              <a:tblPr>
                <a:noFill/>
                <a:tableStyleId>{96AA9FCE-F08C-4BA2-B905-41CFDC2C2E1D}</a:tableStyleId>
              </a:tblPr>
              <a:tblGrid>
                <a:gridCol w="379700">
                  <a:extLst>
                    <a:ext uri="{9D8B030D-6E8A-4147-A177-3AD203B41FA5}">
                      <a16:colId xmlns:a16="http://schemas.microsoft.com/office/drawing/2014/main" val="20000"/>
                    </a:ext>
                  </a:extLst>
                </a:gridCol>
                <a:gridCol w="1906050">
                  <a:extLst>
                    <a:ext uri="{9D8B030D-6E8A-4147-A177-3AD203B41FA5}">
                      <a16:colId xmlns:a16="http://schemas.microsoft.com/office/drawing/2014/main" val="20001"/>
                    </a:ext>
                  </a:extLst>
                </a:gridCol>
                <a:gridCol w="672725">
                  <a:extLst>
                    <a:ext uri="{9D8B030D-6E8A-4147-A177-3AD203B41FA5}">
                      <a16:colId xmlns:a16="http://schemas.microsoft.com/office/drawing/2014/main" val="20002"/>
                    </a:ext>
                  </a:extLst>
                </a:gridCol>
                <a:gridCol w="1121200">
                  <a:extLst>
                    <a:ext uri="{9D8B030D-6E8A-4147-A177-3AD203B41FA5}">
                      <a16:colId xmlns:a16="http://schemas.microsoft.com/office/drawing/2014/main" val="20003"/>
                    </a:ext>
                  </a:extLst>
                </a:gridCol>
                <a:gridCol w="1121200">
                  <a:extLst>
                    <a:ext uri="{9D8B030D-6E8A-4147-A177-3AD203B41FA5}">
                      <a16:colId xmlns:a16="http://schemas.microsoft.com/office/drawing/2014/main" val="20004"/>
                    </a:ext>
                  </a:extLst>
                </a:gridCol>
                <a:gridCol w="1121200">
                  <a:extLst>
                    <a:ext uri="{9D8B030D-6E8A-4147-A177-3AD203B41FA5}">
                      <a16:colId xmlns:a16="http://schemas.microsoft.com/office/drawing/2014/main" val="20005"/>
                    </a:ext>
                  </a:extLst>
                </a:gridCol>
                <a:gridCol w="1121200">
                  <a:extLst>
                    <a:ext uri="{9D8B030D-6E8A-4147-A177-3AD203B41FA5}">
                      <a16:colId xmlns:a16="http://schemas.microsoft.com/office/drawing/2014/main" val="20006"/>
                    </a:ext>
                  </a:extLst>
                </a:gridCol>
              </a:tblGrid>
              <a:tr h="752400">
                <a:tc>
                  <a:txBody>
                    <a:bodyPr/>
                    <a:lstStyle/>
                    <a:p>
                      <a:pPr marL="0" lvl="0" indent="0" algn="l" rtl="0">
                        <a:lnSpc>
                          <a:spcPct val="115000"/>
                        </a:lnSpc>
                        <a:spcBef>
                          <a:spcPts val="0"/>
                        </a:spcBef>
                        <a:spcAft>
                          <a:spcPts val="0"/>
                        </a:spcAft>
                        <a:buNone/>
                      </a:pP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Function Category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Count</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no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Low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Average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High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Count *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607925">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1</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User Input</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no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7</a:t>
                      </a:r>
                      <a:endParaRPr sz="1200" dirty="0">
                        <a:solidFill>
                          <a:srgbClr val="FFFFFF"/>
                        </a:solidFill>
                        <a:latin typeface="Lato"/>
                        <a:ea typeface="Lato"/>
                        <a:cs typeface="Lato"/>
                        <a:sym typeface="Lato"/>
                      </a:endParaRPr>
                    </a:p>
                  </a:txBody>
                  <a:tcPr marL="63500" marR="63500" marT="63500" marB="63500">
                    <a:lnL cap="flat" cmpd="sng">
                      <a:noFill/>
                      <a:prstDash val="solid"/>
                      <a:round/>
                      <a:headEnd type="none" w="sm" len="sm"/>
                      <a:tailEnd type="none" w="sm" len="sm"/>
                    </a:lnL>
                    <a:lnR cap="flat" cmpd="sng">
                      <a:noFill/>
                      <a:prstDash val="solid"/>
                      <a:round/>
                      <a:headEnd type="none" w="sm" len="sm"/>
                      <a:tailEnd type="none" w="sm" len="sm"/>
                    </a:lnR>
                    <a:lnT cap="flat" cmpd="sng">
                      <a:noFill/>
                      <a:prstDash val="solid"/>
                      <a:round/>
                      <a:headEnd type="none" w="sm" len="sm"/>
                      <a:tailEnd type="none" w="sm" len="sm"/>
                    </a:lnT>
                    <a:lnB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3</a:t>
                      </a:r>
                      <a:endParaRPr b="1">
                        <a:solidFill>
                          <a:srgbClr val="FFFF00"/>
                        </a:solidFill>
                        <a:latin typeface="Lato"/>
                        <a:ea typeface="Lato"/>
                        <a:cs typeface="Lato"/>
                        <a:sym typeface="Lato"/>
                      </a:endParaRPr>
                    </a:p>
                  </a:txBody>
                  <a:tcPr marL="63500" marR="63500" marT="63500" marB="63500">
                    <a:lnL cap="flat" cmpd="sng">
                      <a:no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6</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7*3=21</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607925">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2</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User Output</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19</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no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4</a:t>
                      </a:r>
                      <a:endParaRPr sz="1200" dirty="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7</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19*7=133</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607925">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3</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User Queries</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12</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3</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6</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12*3=36</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752400">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data files and relational tables</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3</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7</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10</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15</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3*7=21</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752400">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external interfaces</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7</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10</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4*10=40</a:t>
                      </a:r>
                      <a:endParaRPr sz="1200" dirty="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5" name="Google Shape;275;p28"/>
          <p:cNvSpPr txBox="1">
            <a:spLocks noGrp="1"/>
          </p:cNvSpPr>
          <p:nvPr>
            <p:ph type="title"/>
          </p:nvPr>
        </p:nvSpPr>
        <p:spPr>
          <a:xfrm>
            <a:off x="1316300" y="376125"/>
            <a:ext cx="7038900" cy="914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Function Point</a:t>
            </a:r>
            <a:endParaRPr/>
          </a:p>
        </p:txBody>
      </p:sp>
      <p:pic>
        <p:nvPicPr>
          <p:cNvPr id="2" name="FunctionPoint1.mp3" descr="FunctionPoint1.mp3">
            <a:hlinkClick r:id="" action="ppaction://media"/>
            <a:extLst>
              <a:ext uri="{FF2B5EF4-FFF2-40B4-BE49-F238E27FC236}">
                <a16:creationId xmlns:a16="http://schemas.microsoft.com/office/drawing/2014/main" id="{09954099-BD2F-1140-81FD-23BEEA784E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52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72110"/>
    </mc:Choice>
    <mc:Fallback>
      <p:transition spd="slow" advClick="0" advTm="72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0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 Point</a:t>
            </a:r>
            <a:endParaRPr/>
          </a:p>
        </p:txBody>
      </p:sp>
      <p:sp>
        <p:nvSpPr>
          <p:cNvPr id="281" name="Google Shape;281;p29"/>
          <p:cNvSpPr txBox="1">
            <a:spLocks noGrp="1"/>
          </p:cNvSpPr>
          <p:nvPr>
            <p:ph type="body" idx="1"/>
          </p:nvPr>
        </p:nvSpPr>
        <p:spPr>
          <a:xfrm>
            <a:off x="1297500" y="1401704"/>
            <a:ext cx="7038900" cy="29112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dirty="0">
                <a:solidFill>
                  <a:srgbClr val="FFFFFF"/>
                </a:solidFill>
              </a:rPr>
              <a:t>GFP = 251</a:t>
            </a:r>
            <a:endParaRPr dirty="0">
              <a:solidFill>
                <a:srgbClr val="FFFFFF"/>
              </a:solidFill>
            </a:endParaRPr>
          </a:p>
          <a:p>
            <a:pPr marL="0" lvl="0" indent="0" algn="just" rtl="0">
              <a:lnSpc>
                <a:spcPct val="150000"/>
              </a:lnSpc>
              <a:spcBef>
                <a:spcPts val="1200"/>
              </a:spcBef>
              <a:spcAft>
                <a:spcPts val="0"/>
              </a:spcAft>
              <a:buNone/>
            </a:pPr>
            <a:r>
              <a:rPr lang="en" dirty="0">
                <a:solidFill>
                  <a:srgbClr val="FFFFFF"/>
                </a:solidFill>
              </a:rPr>
              <a:t>FP = GFP * 1.06 = 266.06</a:t>
            </a:r>
            <a:endParaRPr dirty="0">
              <a:solidFill>
                <a:srgbClr val="FFFFFF"/>
              </a:solidFill>
            </a:endParaRPr>
          </a:p>
          <a:p>
            <a:pPr marL="0" lvl="0" indent="0" algn="just" rtl="0">
              <a:lnSpc>
                <a:spcPct val="150000"/>
              </a:lnSpc>
              <a:spcBef>
                <a:spcPts val="1200"/>
              </a:spcBef>
              <a:spcAft>
                <a:spcPts val="0"/>
              </a:spcAft>
              <a:buNone/>
            </a:pPr>
            <a:r>
              <a:rPr lang="en" dirty="0">
                <a:solidFill>
                  <a:srgbClr val="FFFFFF"/>
                </a:solidFill>
              </a:rPr>
              <a:t>Time = FP/(Productivity * Developers) = FP/(8.75*4)</a:t>
            </a:r>
            <a:endParaRPr dirty="0">
              <a:solidFill>
                <a:srgbClr val="FFFFFF"/>
              </a:solidFill>
            </a:endParaRPr>
          </a:p>
          <a:p>
            <a:pPr marL="0" lvl="0" indent="0" algn="just" rtl="0">
              <a:lnSpc>
                <a:spcPct val="150000"/>
              </a:lnSpc>
              <a:spcBef>
                <a:spcPts val="1200"/>
              </a:spcBef>
              <a:spcAft>
                <a:spcPts val="1200"/>
              </a:spcAft>
              <a:buNone/>
            </a:pPr>
            <a:r>
              <a:rPr lang="en" dirty="0">
                <a:solidFill>
                  <a:srgbClr val="FFFFFF"/>
                </a:solidFill>
              </a:rPr>
              <a:t>The development proper will take 8 weeks</a:t>
            </a:r>
            <a:endParaRPr dirty="0">
              <a:solidFill>
                <a:srgbClr val="FFFFFF"/>
              </a:solidFill>
            </a:endParaRPr>
          </a:p>
        </p:txBody>
      </p:sp>
      <p:pic>
        <p:nvPicPr>
          <p:cNvPr id="2" name="FunctionPoint2.mp3" descr="FunctionPoint2.mp3">
            <a:hlinkClick r:id="" action="ppaction://media"/>
            <a:extLst>
              <a:ext uri="{FF2B5EF4-FFF2-40B4-BE49-F238E27FC236}">
                <a16:creationId xmlns:a16="http://schemas.microsoft.com/office/drawing/2014/main" id="{AF8F806B-91E4-864C-95E1-DCE713061CEC}"/>
              </a:ext>
            </a:extLst>
          </p:cNvPr>
          <p:cNvPicPr>
            <a:picLocks noChangeAspect="1"/>
          </p:cNvPicPr>
          <p:nvPr>
            <a:audioFile r:link="rId1"/>
            <p:extLst>
              <p:ext uri="{DAA4B4D4-6D71-4841-9C94-3DE7FCFB9230}">
                <p14:media xmlns:p14="http://schemas.microsoft.com/office/powerpoint/2010/main" r:embed="rId2">
                  <p14:trim end="1318.5785"/>
                </p14:media>
              </p:ext>
            </p:extLst>
          </p:nvPr>
        </p:nvPicPr>
        <p:blipFill>
          <a:blip r:embed="rId5"/>
          <a:stretch>
            <a:fillRect/>
          </a:stretch>
        </p:blipFill>
        <p:spPr>
          <a:xfrm>
            <a:off x="8336400" y="17796"/>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58250"/>
    </mc:Choice>
    <mc:Fallback>
      <p:transition spd="slow" advClick="0" advTm="58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Cost Estimations</a:t>
            </a:r>
            <a:endParaRPr/>
          </a:p>
        </p:txBody>
      </p:sp>
      <p:sp>
        <p:nvSpPr>
          <p:cNvPr id="287" name="Google Shape;287;p30"/>
          <p:cNvSpPr txBox="1">
            <a:spLocks noGrp="1"/>
          </p:cNvSpPr>
          <p:nvPr>
            <p:ph type="body" idx="1"/>
          </p:nvPr>
        </p:nvSpPr>
        <p:spPr>
          <a:xfrm>
            <a:off x="1297500" y="1116150"/>
            <a:ext cx="7479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Google Cloud SQL for SQL Server and App Engine: $453.42 monthly</a:t>
            </a:r>
            <a:endParaRPr/>
          </a:p>
          <a:p>
            <a:pPr marL="914400" lvl="1" indent="-304800" algn="l" rtl="0">
              <a:spcBef>
                <a:spcPts val="0"/>
              </a:spcBef>
              <a:spcAft>
                <a:spcPts val="0"/>
              </a:spcAft>
              <a:buSzPts val="1200"/>
              <a:buChar char="○"/>
            </a:pPr>
            <a:r>
              <a:rPr lang="en" sz="1200" i="1"/>
              <a:t>Only purchased once technical development begins in month 3 of the project timeline: </a:t>
            </a:r>
            <a:r>
              <a:rPr lang="en" sz="1200" b="1" i="1"/>
              <a:t>$1813.68 total</a:t>
            </a:r>
            <a:endParaRPr sz="1200" b="1" i="1"/>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Two Google Pixel 4 Phones: $1598  ($799 each)</a:t>
            </a:r>
            <a:endParaRPr/>
          </a:p>
          <a:p>
            <a:pPr marL="457200" lvl="0" indent="-342900" algn="l" rtl="0">
              <a:spcBef>
                <a:spcPts val="0"/>
              </a:spcBef>
              <a:spcAft>
                <a:spcPts val="0"/>
              </a:spcAft>
              <a:buSzPts val="1800"/>
              <a:buChar char="●"/>
            </a:pPr>
            <a:r>
              <a:rPr lang="en"/>
              <a:t>Two iPhone 11 Phones: $1398  ($699 each)</a:t>
            </a:r>
            <a:endParaRPr/>
          </a:p>
          <a:p>
            <a:pPr marL="0" lvl="0" indent="0" algn="l" rtl="0">
              <a:lnSpc>
                <a:spcPct val="100000"/>
              </a:lnSpc>
              <a:spcBef>
                <a:spcPts val="1600"/>
              </a:spcBef>
              <a:spcAft>
                <a:spcPts val="0"/>
              </a:spcAft>
              <a:buNone/>
            </a:pPr>
            <a:endParaRPr sz="600"/>
          </a:p>
          <a:p>
            <a:pPr marL="457200" lvl="0" indent="-342900" algn="l" rtl="0">
              <a:spcBef>
                <a:spcPts val="0"/>
              </a:spcBef>
              <a:spcAft>
                <a:spcPts val="0"/>
              </a:spcAft>
              <a:buSzPts val="1800"/>
              <a:buChar char="●"/>
            </a:pPr>
            <a:r>
              <a:rPr lang="en" b="1" u="sng"/>
              <a:t>Total</a:t>
            </a:r>
            <a:r>
              <a:rPr lang="en" u="sng"/>
              <a:t> for development cycle: </a:t>
            </a:r>
            <a:r>
              <a:rPr lang="en" b="1" u="sng"/>
              <a:t>$4809.68</a:t>
            </a:r>
            <a:endParaRPr b="1" u="sng"/>
          </a:p>
        </p:txBody>
      </p:sp>
      <p:pic>
        <p:nvPicPr>
          <p:cNvPr id="288" name="Google Shape;288;p30"/>
          <p:cNvPicPr preferRelativeResize="0"/>
          <p:nvPr/>
        </p:nvPicPr>
        <p:blipFill>
          <a:blip r:embed="rId5">
            <a:alphaModFix/>
          </a:blip>
          <a:stretch>
            <a:fillRect/>
          </a:stretch>
        </p:blipFill>
        <p:spPr>
          <a:xfrm>
            <a:off x="1848200" y="1776688"/>
            <a:ext cx="4597275" cy="1653825"/>
          </a:xfrm>
          <a:prstGeom prst="rect">
            <a:avLst/>
          </a:prstGeom>
          <a:noFill/>
          <a:ln>
            <a:noFill/>
          </a:ln>
        </p:spPr>
      </p:pic>
      <p:pic>
        <p:nvPicPr>
          <p:cNvPr id="289" name="Google Shape;289;p30"/>
          <p:cNvPicPr preferRelativeResize="0"/>
          <p:nvPr/>
        </p:nvPicPr>
        <p:blipFill rotWithShape="1">
          <a:blip r:embed="rId6">
            <a:alphaModFix/>
          </a:blip>
          <a:srcRect t="17321"/>
          <a:stretch/>
        </p:blipFill>
        <p:spPr>
          <a:xfrm>
            <a:off x="6832849" y="3615776"/>
            <a:ext cx="1259353" cy="1231749"/>
          </a:xfrm>
          <a:prstGeom prst="rect">
            <a:avLst/>
          </a:prstGeom>
          <a:noFill/>
          <a:ln>
            <a:noFill/>
          </a:ln>
        </p:spPr>
      </p:pic>
      <p:pic>
        <p:nvPicPr>
          <p:cNvPr id="290" name="Google Shape;290;p30"/>
          <p:cNvPicPr preferRelativeResize="0"/>
          <p:nvPr/>
        </p:nvPicPr>
        <p:blipFill>
          <a:blip r:embed="rId7">
            <a:alphaModFix/>
          </a:blip>
          <a:stretch>
            <a:fillRect/>
          </a:stretch>
        </p:blipFill>
        <p:spPr>
          <a:xfrm>
            <a:off x="6754625" y="2331225"/>
            <a:ext cx="1415800" cy="1231748"/>
          </a:xfrm>
          <a:prstGeom prst="rect">
            <a:avLst/>
          </a:prstGeom>
          <a:noFill/>
          <a:ln>
            <a:noFill/>
          </a:ln>
        </p:spPr>
      </p:pic>
      <p:pic>
        <p:nvPicPr>
          <p:cNvPr id="3" name="hardware cost new.mp3" descr="hardware cost new.mp3">
            <a:hlinkClick r:id="" action="ppaction://media"/>
            <a:extLst>
              <a:ext uri="{FF2B5EF4-FFF2-40B4-BE49-F238E27FC236}">
                <a16:creationId xmlns:a16="http://schemas.microsoft.com/office/drawing/2014/main" id="{9FAB3998-14A2-7148-9E60-724503530F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31200" y="-17446"/>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3720"/>
    </mc:Choice>
    <mc:Fallback>
      <p:transition spd="slow" advClick="0" advTm="33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Cost Estimations</a:t>
            </a:r>
            <a:endParaRPr/>
          </a:p>
        </p:txBody>
      </p:sp>
      <p:sp>
        <p:nvSpPr>
          <p:cNvPr id="296" name="Google Shape;296;p31"/>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Dart programming language: $0</a:t>
            </a:r>
            <a:endParaRPr/>
          </a:p>
          <a:p>
            <a:pPr marL="457200" lvl="0" indent="-342900" algn="l" rtl="0">
              <a:lnSpc>
                <a:spcPct val="150000"/>
              </a:lnSpc>
              <a:spcBef>
                <a:spcPts val="1000"/>
              </a:spcBef>
              <a:spcAft>
                <a:spcPts val="0"/>
              </a:spcAft>
              <a:buSzPts val="1800"/>
              <a:buChar char="●"/>
            </a:pPr>
            <a:r>
              <a:rPr lang="en"/>
              <a:t>Flutter UI toolkit: $0</a:t>
            </a:r>
            <a:endParaRPr/>
          </a:p>
          <a:p>
            <a:pPr marL="457200" lvl="0" indent="-342900" algn="l" rtl="0">
              <a:lnSpc>
                <a:spcPct val="150000"/>
              </a:lnSpc>
              <a:spcBef>
                <a:spcPts val="1000"/>
              </a:spcBef>
              <a:spcAft>
                <a:spcPts val="0"/>
              </a:spcAft>
              <a:buSzPts val="1800"/>
              <a:buChar char="●"/>
            </a:pPr>
            <a:r>
              <a:rPr lang="en"/>
              <a:t>Google Play Store developer registration fee: $25</a:t>
            </a:r>
            <a:endParaRPr/>
          </a:p>
          <a:p>
            <a:pPr marL="457200" lvl="0" indent="-342900" algn="l" rtl="0">
              <a:lnSpc>
                <a:spcPct val="150000"/>
              </a:lnSpc>
              <a:spcBef>
                <a:spcPts val="1000"/>
              </a:spcBef>
              <a:spcAft>
                <a:spcPts val="0"/>
              </a:spcAft>
              <a:buSzPts val="1800"/>
              <a:buChar char="●"/>
            </a:pPr>
            <a:r>
              <a:rPr lang="en"/>
              <a:t>Apple App Store developer fee: $99 annually</a:t>
            </a:r>
            <a:endParaRPr/>
          </a:p>
          <a:p>
            <a:pPr marL="0" lvl="0" indent="0" algn="l" rtl="0">
              <a:spcBef>
                <a:spcPts val="1000"/>
              </a:spcBef>
              <a:spcAft>
                <a:spcPts val="0"/>
              </a:spcAft>
              <a:buNone/>
            </a:pPr>
            <a:endParaRPr/>
          </a:p>
          <a:p>
            <a:pPr marL="457200" lvl="0" indent="-342900" algn="l" rtl="0">
              <a:spcBef>
                <a:spcPts val="1600"/>
              </a:spcBef>
              <a:spcAft>
                <a:spcPts val="0"/>
              </a:spcAft>
              <a:buSzPts val="1800"/>
              <a:buChar char="●"/>
            </a:pPr>
            <a:r>
              <a:rPr lang="en" b="1" u="sng"/>
              <a:t>Total</a:t>
            </a:r>
            <a:r>
              <a:rPr lang="en" u="sng"/>
              <a:t> for development cycle: </a:t>
            </a:r>
            <a:r>
              <a:rPr lang="en" b="1" u="sng"/>
              <a:t>$124</a:t>
            </a:r>
            <a:endParaRPr b="1" u="sng"/>
          </a:p>
        </p:txBody>
      </p:sp>
      <p:pic>
        <p:nvPicPr>
          <p:cNvPr id="297" name="Google Shape;297;p31"/>
          <p:cNvPicPr preferRelativeResize="0"/>
          <p:nvPr/>
        </p:nvPicPr>
        <p:blipFill rotWithShape="1">
          <a:blip r:embed="rId5">
            <a:alphaModFix/>
          </a:blip>
          <a:srcRect r="67145"/>
          <a:stretch/>
        </p:blipFill>
        <p:spPr>
          <a:xfrm>
            <a:off x="6911624" y="1352238"/>
            <a:ext cx="444919" cy="421850"/>
          </a:xfrm>
          <a:prstGeom prst="rect">
            <a:avLst/>
          </a:prstGeom>
          <a:noFill/>
          <a:ln>
            <a:noFill/>
          </a:ln>
        </p:spPr>
      </p:pic>
      <p:pic>
        <p:nvPicPr>
          <p:cNvPr id="298" name="Google Shape;298;p31"/>
          <p:cNvPicPr preferRelativeResize="0"/>
          <p:nvPr/>
        </p:nvPicPr>
        <p:blipFill rotWithShape="1">
          <a:blip r:embed="rId6">
            <a:alphaModFix/>
          </a:blip>
          <a:srcRect r="76509"/>
          <a:stretch/>
        </p:blipFill>
        <p:spPr>
          <a:xfrm>
            <a:off x="6911622" y="1878737"/>
            <a:ext cx="347192" cy="421850"/>
          </a:xfrm>
          <a:prstGeom prst="rect">
            <a:avLst/>
          </a:prstGeom>
          <a:noFill/>
          <a:ln>
            <a:noFill/>
          </a:ln>
        </p:spPr>
      </p:pic>
      <p:pic>
        <p:nvPicPr>
          <p:cNvPr id="299" name="Google Shape;299;p31"/>
          <p:cNvPicPr preferRelativeResize="0"/>
          <p:nvPr/>
        </p:nvPicPr>
        <p:blipFill rotWithShape="1">
          <a:blip r:embed="rId7">
            <a:alphaModFix/>
          </a:blip>
          <a:srcRect l="31995" t="5728" r="31675" b="5184"/>
          <a:stretch/>
        </p:blipFill>
        <p:spPr>
          <a:xfrm>
            <a:off x="6921925" y="2931700"/>
            <a:ext cx="424314" cy="421850"/>
          </a:xfrm>
          <a:prstGeom prst="rect">
            <a:avLst/>
          </a:prstGeom>
          <a:noFill/>
          <a:ln>
            <a:noFill/>
          </a:ln>
        </p:spPr>
      </p:pic>
      <p:pic>
        <p:nvPicPr>
          <p:cNvPr id="300" name="Google Shape;300;p31"/>
          <p:cNvPicPr preferRelativeResize="0"/>
          <p:nvPr/>
        </p:nvPicPr>
        <p:blipFill rotWithShape="1">
          <a:blip r:embed="rId8">
            <a:alphaModFix/>
          </a:blip>
          <a:srcRect r="82078"/>
          <a:stretch/>
        </p:blipFill>
        <p:spPr>
          <a:xfrm>
            <a:off x="6949750" y="2396950"/>
            <a:ext cx="368675" cy="438400"/>
          </a:xfrm>
          <a:prstGeom prst="rect">
            <a:avLst/>
          </a:prstGeom>
          <a:noFill/>
          <a:ln>
            <a:noFill/>
          </a:ln>
        </p:spPr>
      </p:pic>
      <p:pic>
        <p:nvPicPr>
          <p:cNvPr id="3" name="software costs new.mp3" descr="software costs new.mp3">
            <a:hlinkClick r:id="" action="ppaction://media"/>
            <a:extLst>
              <a:ext uri="{FF2B5EF4-FFF2-40B4-BE49-F238E27FC236}">
                <a16:creationId xmlns:a16="http://schemas.microsoft.com/office/drawing/2014/main" id="{0BE7B231-1D3A-F741-97AF-0746263070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21575"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6800"/>
    </mc:Choice>
    <mc:Fallback>
      <p:transition spd="slow" advClick="0" advTm="2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a:t>
            </a:r>
            <a:endParaRPr/>
          </a:p>
        </p:txBody>
      </p:sp>
      <p:sp>
        <p:nvSpPr>
          <p:cNvPr id="141" name="Google Shape;141;p14"/>
          <p:cNvSpPr txBox="1">
            <a:spLocks noGrp="1"/>
          </p:cNvSpPr>
          <p:nvPr>
            <p:ph type="body" idx="1"/>
          </p:nvPr>
        </p:nvSpPr>
        <p:spPr>
          <a:xfrm>
            <a:off x="455250" y="1448775"/>
            <a:ext cx="8233500" cy="3387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FFFFFF"/>
              </a:buClr>
              <a:buSzPts val="1400"/>
              <a:buChar char="●"/>
            </a:pPr>
            <a:r>
              <a:rPr lang="en" sz="1400">
                <a:solidFill>
                  <a:srgbClr val="FFFFFF"/>
                </a:solidFill>
              </a:rPr>
              <a:t>To provide a time-tracking application that will be more effective in decreasing screen time compared to other applications.</a:t>
            </a:r>
            <a:endParaRPr sz="1400">
              <a:solidFill>
                <a:srgbClr val="FFFFFF"/>
              </a:solidFill>
            </a:endParaRPr>
          </a:p>
          <a:p>
            <a:pPr marL="0" lvl="0" indent="0" algn="just" rtl="0">
              <a:spcBef>
                <a:spcPts val="0"/>
              </a:spcBef>
              <a:spcAft>
                <a:spcPts val="0"/>
              </a:spcAft>
              <a:buNone/>
            </a:pPr>
            <a:endParaRPr sz="1400">
              <a:solidFill>
                <a:srgbClr val="FFFFFF"/>
              </a:solidFill>
            </a:endParaRPr>
          </a:p>
          <a:p>
            <a:pPr marL="0" lvl="0" indent="0" algn="just" rtl="0">
              <a:spcBef>
                <a:spcPts val="0"/>
              </a:spcBef>
              <a:spcAft>
                <a:spcPts val="0"/>
              </a:spcAft>
              <a:buNone/>
            </a:pPr>
            <a:r>
              <a:rPr lang="en" sz="1400">
                <a:solidFill>
                  <a:srgbClr val="FFFFFF"/>
                </a:solidFill>
              </a:rPr>
              <a:t>Application features:</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Track time on apps</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Limit time on apps or app categories</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Data visualization</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Users can invite others to view and monitor their activity, allowing friends and family members to hold each other accountable in lowering screen time. </a:t>
            </a:r>
            <a:endParaRPr sz="1400">
              <a:solidFill>
                <a:srgbClr val="FFFFFF"/>
              </a:solidFill>
            </a:endParaRPr>
          </a:p>
          <a:p>
            <a:pPr marL="0" lvl="0" indent="0" algn="just" rtl="0">
              <a:spcBef>
                <a:spcPts val="0"/>
              </a:spcBef>
              <a:spcAft>
                <a:spcPts val="0"/>
              </a:spcAft>
              <a:buNone/>
            </a:pPr>
            <a:endParaRPr sz="1400">
              <a:solidFill>
                <a:srgbClr val="FFFFFF"/>
              </a:solidFill>
            </a:endParaRPr>
          </a:p>
          <a:p>
            <a:pPr marL="457200" lvl="0" indent="0" algn="just" rtl="0">
              <a:spcBef>
                <a:spcPts val="0"/>
              </a:spcBef>
              <a:spcAft>
                <a:spcPts val="0"/>
              </a:spcAft>
              <a:buNone/>
            </a:pPr>
            <a:r>
              <a:rPr lang="en" sz="1400" b="1">
                <a:solidFill>
                  <a:srgbClr val="FFFFFF"/>
                </a:solidFill>
              </a:rPr>
              <a:t>Our application offers a new way to decrease screen time, because it’s easier to seek goals together rather than alone.</a:t>
            </a:r>
            <a:endParaRPr sz="1400" b="1">
              <a:solidFill>
                <a:srgbClr val="FFFFFF"/>
              </a:solidFill>
            </a:endParaRPr>
          </a:p>
          <a:p>
            <a:pPr marL="0" lvl="0" indent="0" algn="just"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pic>
        <p:nvPicPr>
          <p:cNvPr id="2" name="Objective.m4a" descr="Objective.m4a">
            <a:hlinkClick r:id="" action="ppaction://media"/>
            <a:extLst>
              <a:ext uri="{FF2B5EF4-FFF2-40B4-BE49-F238E27FC236}">
                <a16:creationId xmlns:a16="http://schemas.microsoft.com/office/drawing/2014/main" id="{0C7036D4-C0DE-F648-B2AF-783661270425}"/>
              </a:ext>
            </a:extLst>
          </p:cNvPr>
          <p:cNvPicPr>
            <a:picLocks noChangeAspect="1"/>
          </p:cNvPicPr>
          <p:nvPr>
            <a:audioFile r:link="rId1"/>
            <p:extLst>
              <p:ext uri="{DAA4B4D4-6D71-4841-9C94-3DE7FCFB9230}">
                <p14:media xmlns:p14="http://schemas.microsoft.com/office/powerpoint/2010/main" r:embed="rId2">
                  <p14:trim st="672.1923"/>
                </p14:media>
              </p:ext>
            </p:extLst>
          </p:nvPr>
        </p:nvPicPr>
        <p:blipFill>
          <a:blip r:embed="rId5"/>
          <a:stretch>
            <a:fillRect/>
          </a:stretch>
        </p:blipFill>
        <p:spPr>
          <a:xfrm>
            <a:off x="828235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8160"/>
    </mc:Choice>
    <mc:Fallback>
      <p:transition spd="slow" advClick="0" advTm="38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 Estimations</a:t>
            </a:r>
            <a:endParaRPr/>
          </a:p>
        </p:txBody>
      </p:sp>
      <p:sp>
        <p:nvSpPr>
          <p:cNvPr id="306" name="Google Shape;306;p32"/>
          <p:cNvSpPr txBox="1">
            <a:spLocks noGrp="1"/>
          </p:cNvSpPr>
          <p:nvPr>
            <p:ph type="body" idx="1"/>
          </p:nvPr>
        </p:nvSpPr>
        <p:spPr>
          <a:xfrm>
            <a:off x="851600" y="1671600"/>
            <a:ext cx="7779300" cy="180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4 developers  </a:t>
            </a:r>
            <a:r>
              <a:rPr lang="en" sz="1400" dirty="0"/>
              <a:t>✕</a:t>
            </a:r>
            <a:r>
              <a:rPr lang="en" dirty="0"/>
              <a:t>  $75,000 yearly salary  </a:t>
            </a:r>
            <a:r>
              <a:rPr lang="en" sz="1400" dirty="0"/>
              <a:t>✕</a:t>
            </a:r>
            <a:r>
              <a:rPr lang="en" dirty="0"/>
              <a:t>  6 month development timeline</a:t>
            </a:r>
            <a:endParaRPr dirty="0"/>
          </a:p>
          <a:p>
            <a:pPr marL="914400" lvl="1" indent="-342900" algn="l" rtl="0">
              <a:spcBef>
                <a:spcPts val="0"/>
              </a:spcBef>
              <a:spcAft>
                <a:spcPts val="0"/>
              </a:spcAft>
              <a:buSzPts val="1800"/>
              <a:buChar char="○"/>
            </a:pPr>
            <a:r>
              <a:rPr lang="en" sz="1800" dirty="0"/>
              <a:t>$75,000 yearly salary  →  $6,250 monthly salary</a:t>
            </a:r>
            <a:endParaRPr sz="1800" dirty="0"/>
          </a:p>
          <a:p>
            <a:pPr marL="457200" lvl="0" indent="0" algn="l" rtl="0">
              <a:spcBef>
                <a:spcPts val="1600"/>
              </a:spcBef>
              <a:spcAft>
                <a:spcPts val="0"/>
              </a:spcAft>
              <a:buNone/>
            </a:pPr>
            <a:endParaRPr b="1" dirty="0"/>
          </a:p>
          <a:p>
            <a:pPr marL="457200" lvl="0" indent="-342900" algn="l" rtl="0">
              <a:spcBef>
                <a:spcPts val="1600"/>
              </a:spcBef>
              <a:spcAft>
                <a:spcPts val="0"/>
              </a:spcAft>
              <a:buSzPts val="1800"/>
              <a:buChar char="●"/>
            </a:pPr>
            <a:r>
              <a:rPr lang="en" b="1" u="sng" dirty="0"/>
              <a:t>Total</a:t>
            </a:r>
            <a:r>
              <a:rPr lang="en" u="sng" dirty="0"/>
              <a:t> for development cycle - </a:t>
            </a:r>
            <a:r>
              <a:rPr lang="en" b="1" u="sng" dirty="0"/>
              <a:t>$150,000</a:t>
            </a:r>
            <a:endParaRPr b="1" u="sng" dirty="0"/>
          </a:p>
        </p:txBody>
      </p:sp>
      <p:pic>
        <p:nvPicPr>
          <p:cNvPr id="3" name="personnel cost new.mp3" descr="personnel cost new.mp3">
            <a:hlinkClick r:id="" action="ppaction://media"/>
            <a:extLst>
              <a:ext uri="{FF2B5EF4-FFF2-40B4-BE49-F238E27FC236}">
                <a16:creationId xmlns:a16="http://schemas.microsoft.com/office/drawing/2014/main" id="{5E0D91C1-7B3F-A143-8253-56C2E3E1A2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4500" y="-126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270"/>
    </mc:Choice>
    <mc:Fallback>
      <p:transition spd="slow" advClick="0" advTm="20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12" name="Google Shape;312;p33"/>
          <p:cNvSpPr txBox="1">
            <a:spLocks noGrp="1"/>
          </p:cNvSpPr>
          <p:nvPr>
            <p:ph type="body" idx="1"/>
          </p:nvPr>
        </p:nvSpPr>
        <p:spPr>
          <a:xfrm>
            <a:off x="1297500" y="1567550"/>
            <a:ext cx="7397100" cy="29112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Similar apps lack features that Digital Lifestyle Habit Tracker offers.</a:t>
            </a:r>
            <a:endParaRPr/>
          </a:p>
          <a:p>
            <a:pPr marL="457200" lvl="0" indent="-342900" algn="l" rtl="0">
              <a:lnSpc>
                <a:spcPct val="200000"/>
              </a:lnSpc>
              <a:spcBef>
                <a:spcPts val="0"/>
              </a:spcBef>
              <a:spcAft>
                <a:spcPts val="0"/>
              </a:spcAft>
              <a:buSzPts val="1800"/>
              <a:buChar char="●"/>
            </a:pPr>
            <a:r>
              <a:rPr lang="en"/>
              <a:t>Original estimated total cost: $50,000</a:t>
            </a:r>
            <a:endParaRPr/>
          </a:p>
          <a:p>
            <a:pPr marL="457200" lvl="0" indent="-342900" algn="l" rtl="0">
              <a:lnSpc>
                <a:spcPct val="200000"/>
              </a:lnSpc>
              <a:spcBef>
                <a:spcPts val="0"/>
              </a:spcBef>
              <a:spcAft>
                <a:spcPts val="0"/>
              </a:spcAft>
              <a:buSzPts val="1800"/>
              <a:buChar char="●"/>
            </a:pPr>
            <a:r>
              <a:rPr lang="en" b="1" u="sng"/>
              <a:t>Total</a:t>
            </a:r>
            <a:r>
              <a:rPr lang="en" u="sng"/>
              <a:t> cost to develop this app: </a:t>
            </a:r>
            <a:r>
              <a:rPr lang="en" b="1" u="sng"/>
              <a:t>$154,933.68</a:t>
            </a:r>
            <a:endParaRPr b="1" u="sng"/>
          </a:p>
          <a:p>
            <a:pPr marL="0" lvl="0" indent="0" algn="l" rtl="0">
              <a:spcBef>
                <a:spcPts val="1600"/>
              </a:spcBef>
              <a:spcAft>
                <a:spcPts val="1600"/>
              </a:spcAft>
              <a:buNone/>
            </a:pPr>
            <a:endParaRPr/>
          </a:p>
        </p:txBody>
      </p:sp>
      <p:pic>
        <p:nvPicPr>
          <p:cNvPr id="2" name="Conclusion.m4a" descr="Conclusion.m4a">
            <a:hlinkClick r:id="" action="ppaction://media"/>
            <a:extLst>
              <a:ext uri="{FF2B5EF4-FFF2-40B4-BE49-F238E27FC236}">
                <a16:creationId xmlns:a16="http://schemas.microsoft.com/office/drawing/2014/main" id="{B60D2C04-D2E6-7044-BC90-B4B75AFD0A8F}"/>
              </a:ext>
            </a:extLst>
          </p:cNvPr>
          <p:cNvPicPr>
            <a:picLocks noChangeAspect="1"/>
          </p:cNvPicPr>
          <p:nvPr>
            <a:audioFile r:link="rId1"/>
            <p:extLst>
              <p:ext uri="{DAA4B4D4-6D71-4841-9C94-3DE7FCFB9230}">
                <p14:media xmlns:p14="http://schemas.microsoft.com/office/powerpoint/2010/main" r:embed="rId2">
                  <p14:trim st="644.7063" end="777.5267"/>
                </p14:media>
              </p:ext>
            </p:extLst>
          </p:nvPr>
        </p:nvPicPr>
        <p:blipFill>
          <a:blip r:embed="rId5"/>
          <a:stretch>
            <a:fillRect/>
          </a:stretch>
        </p:blipFill>
        <p:spPr>
          <a:xfrm>
            <a:off x="83312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5110"/>
    </mc:Choice>
    <mc:Fallback>
      <p:transition spd="slow" advClick="0" advTm="2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64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Comparison to Competition</a:t>
            </a:r>
            <a:endParaRPr dirty="0"/>
          </a:p>
        </p:txBody>
      </p:sp>
      <p:graphicFrame>
        <p:nvGraphicFramePr>
          <p:cNvPr id="147" name="Google Shape;147;p15"/>
          <p:cNvGraphicFramePr/>
          <p:nvPr>
            <p:extLst>
              <p:ext uri="{D42A27DB-BD31-4B8C-83A1-F6EECF244321}">
                <p14:modId xmlns:p14="http://schemas.microsoft.com/office/powerpoint/2010/main" val="1290993534"/>
              </p:ext>
            </p:extLst>
          </p:nvPr>
        </p:nvGraphicFramePr>
        <p:xfrm>
          <a:off x="1146113" y="934055"/>
          <a:ext cx="7341675" cy="4145160"/>
        </p:xfrm>
        <a:graphic>
          <a:graphicData uri="http://schemas.openxmlformats.org/drawingml/2006/table">
            <a:tbl>
              <a:tblPr>
                <a:noFill/>
                <a:tableStyleId>{F331FA60-92E7-456F-A263-F96A5EB25BF1}</a:tableStyleId>
              </a:tblPr>
              <a:tblGrid>
                <a:gridCol w="1741050">
                  <a:extLst>
                    <a:ext uri="{9D8B030D-6E8A-4147-A177-3AD203B41FA5}">
                      <a16:colId xmlns:a16="http://schemas.microsoft.com/office/drawing/2014/main" val="20000"/>
                    </a:ext>
                  </a:extLst>
                </a:gridCol>
                <a:gridCol w="646525">
                  <a:extLst>
                    <a:ext uri="{9D8B030D-6E8A-4147-A177-3AD203B41FA5}">
                      <a16:colId xmlns:a16="http://schemas.microsoft.com/office/drawing/2014/main" val="20001"/>
                    </a:ext>
                  </a:extLst>
                </a:gridCol>
                <a:gridCol w="714900">
                  <a:extLst>
                    <a:ext uri="{9D8B030D-6E8A-4147-A177-3AD203B41FA5}">
                      <a16:colId xmlns:a16="http://schemas.microsoft.com/office/drawing/2014/main" val="20002"/>
                    </a:ext>
                  </a:extLst>
                </a:gridCol>
                <a:gridCol w="885900">
                  <a:extLst>
                    <a:ext uri="{9D8B030D-6E8A-4147-A177-3AD203B41FA5}">
                      <a16:colId xmlns:a16="http://schemas.microsoft.com/office/drawing/2014/main" val="20003"/>
                    </a:ext>
                  </a:extLst>
                </a:gridCol>
                <a:gridCol w="703500">
                  <a:extLst>
                    <a:ext uri="{9D8B030D-6E8A-4147-A177-3AD203B41FA5}">
                      <a16:colId xmlns:a16="http://schemas.microsoft.com/office/drawing/2014/main" val="20004"/>
                    </a:ext>
                  </a:extLst>
                </a:gridCol>
                <a:gridCol w="1353400">
                  <a:extLst>
                    <a:ext uri="{9D8B030D-6E8A-4147-A177-3AD203B41FA5}">
                      <a16:colId xmlns:a16="http://schemas.microsoft.com/office/drawing/2014/main" val="20005"/>
                    </a:ext>
                  </a:extLst>
                </a:gridCol>
                <a:gridCol w="129640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sz="1100" dirty="0">
                          <a:solidFill>
                            <a:srgbClr val="FFFFFF"/>
                          </a:solidFill>
                        </a:rPr>
                        <a:t>                             </a:t>
                      </a:r>
                      <a:r>
                        <a:rPr lang="en" dirty="0">
                          <a:solidFill>
                            <a:srgbClr val="FFFFFF"/>
                          </a:solidFill>
                        </a:rPr>
                        <a:t>App</a:t>
                      </a:r>
                      <a:endParaRPr dirty="0">
                        <a:solidFill>
                          <a:srgbClr val="FFFFFF"/>
                        </a:solidFill>
                      </a:endParaRPr>
                    </a:p>
                    <a:p>
                      <a:pPr marL="0" lvl="0" indent="0" algn="l" rtl="0">
                        <a:spcBef>
                          <a:spcPts val="0"/>
                        </a:spcBef>
                        <a:spcAft>
                          <a:spcPts val="0"/>
                        </a:spcAft>
                        <a:buNone/>
                      </a:pPr>
                      <a:r>
                        <a:rPr lang="en" dirty="0">
                          <a:solidFill>
                            <a:srgbClr val="FFFFFF"/>
                          </a:solidFill>
                        </a:rPr>
                        <a:t>Feature</a:t>
                      </a:r>
                      <a:endParaRPr dirty="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Social Fever</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SPACE</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AppDetox</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Screen Time</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Digital Wellbeing &amp; Parental Controls</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Digital Lifestyle Habit Tracker</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dirty="0">
                          <a:solidFill>
                            <a:srgbClr val="FFFFFF"/>
                          </a:solidFill>
                        </a:rPr>
                        <a:t>Set Limits per app</a:t>
                      </a:r>
                      <a:endParaRPr sz="1100" dirty="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100">
                          <a:solidFill>
                            <a:srgbClr val="FFFFFF"/>
                          </a:solidFill>
                        </a:rPr>
                        <a:t>Lock user out of app</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100">
                          <a:solidFill>
                            <a:srgbClr val="FFFFFF"/>
                          </a:solidFill>
                        </a:rPr>
                        <a:t>Parental Controls</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100">
                          <a:solidFill>
                            <a:srgbClr val="FFFFFF"/>
                          </a:solidFill>
                        </a:rPr>
                        <a:t>Accountability Partner(s)/ Friends</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100">
                          <a:solidFill>
                            <a:srgbClr val="FFFFFF"/>
                          </a:solidFill>
                        </a:rPr>
                        <a:t>Export Data</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100">
                          <a:solidFill>
                            <a:srgbClr val="FFFFFF"/>
                          </a:solidFill>
                        </a:rPr>
                        <a:t>Present Data Visualization</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100">
                          <a:solidFill>
                            <a:srgbClr val="FFFFFF"/>
                          </a:solidFill>
                        </a:rPr>
                        <a:t>Lock User out of </a:t>
                      </a:r>
                      <a:endParaRPr sz="1100">
                        <a:solidFill>
                          <a:srgbClr val="FFFFFF"/>
                        </a:solidFill>
                      </a:endParaRPr>
                    </a:p>
                    <a:p>
                      <a:pPr marL="0" lvl="0" indent="0" algn="ctr" rtl="0">
                        <a:spcBef>
                          <a:spcPts val="0"/>
                        </a:spcBef>
                        <a:spcAft>
                          <a:spcPts val="0"/>
                        </a:spcAft>
                        <a:buNone/>
                      </a:pPr>
                      <a:r>
                        <a:rPr lang="en" sz="1100">
                          <a:solidFill>
                            <a:srgbClr val="FFFFFF"/>
                          </a:solidFill>
                        </a:rPr>
                        <a:t>phone during off time</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100">
                          <a:solidFill>
                            <a:srgbClr val="FFFFFF"/>
                          </a:solidFill>
                        </a:rPr>
                        <a:t>Override Limit</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dirty="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48" name="Google Shape;148;p15"/>
          <p:cNvPicPr preferRelativeResize="0"/>
          <p:nvPr/>
        </p:nvPicPr>
        <p:blipFill>
          <a:blip r:embed="rId5">
            <a:alphaModFix/>
          </a:blip>
          <a:stretch>
            <a:fillRect/>
          </a:stretch>
        </p:blipFill>
        <p:spPr>
          <a:xfrm>
            <a:off x="3047451" y="1625129"/>
            <a:ext cx="342550" cy="317425"/>
          </a:xfrm>
          <a:prstGeom prst="rect">
            <a:avLst/>
          </a:prstGeom>
          <a:noFill/>
          <a:ln>
            <a:noFill/>
          </a:ln>
        </p:spPr>
      </p:pic>
      <p:pic>
        <p:nvPicPr>
          <p:cNvPr id="149" name="Google Shape;149;p15"/>
          <p:cNvPicPr preferRelativeResize="0"/>
          <p:nvPr/>
        </p:nvPicPr>
        <p:blipFill>
          <a:blip r:embed="rId5">
            <a:alphaModFix/>
          </a:blip>
          <a:stretch>
            <a:fillRect/>
          </a:stretch>
        </p:blipFill>
        <p:spPr>
          <a:xfrm>
            <a:off x="3047451" y="3749204"/>
            <a:ext cx="342550" cy="317425"/>
          </a:xfrm>
          <a:prstGeom prst="rect">
            <a:avLst/>
          </a:prstGeom>
          <a:noFill/>
          <a:ln>
            <a:noFill/>
          </a:ln>
        </p:spPr>
      </p:pic>
      <p:pic>
        <p:nvPicPr>
          <p:cNvPr id="150" name="Google Shape;150;p15"/>
          <p:cNvPicPr preferRelativeResize="0"/>
          <p:nvPr/>
        </p:nvPicPr>
        <p:blipFill>
          <a:blip r:embed="rId5">
            <a:alphaModFix/>
          </a:blip>
          <a:stretch>
            <a:fillRect/>
          </a:stretch>
        </p:blipFill>
        <p:spPr>
          <a:xfrm>
            <a:off x="3047451" y="4733804"/>
            <a:ext cx="342550" cy="317425"/>
          </a:xfrm>
          <a:prstGeom prst="rect">
            <a:avLst/>
          </a:prstGeom>
          <a:noFill/>
          <a:ln>
            <a:noFill/>
          </a:ln>
        </p:spPr>
      </p:pic>
      <p:pic>
        <p:nvPicPr>
          <p:cNvPr id="151" name="Google Shape;151;p15"/>
          <p:cNvPicPr preferRelativeResize="0"/>
          <p:nvPr/>
        </p:nvPicPr>
        <p:blipFill>
          <a:blip r:embed="rId5">
            <a:alphaModFix/>
          </a:blip>
          <a:stretch>
            <a:fillRect/>
          </a:stretch>
        </p:blipFill>
        <p:spPr>
          <a:xfrm>
            <a:off x="3714201" y="3749204"/>
            <a:ext cx="342550" cy="317425"/>
          </a:xfrm>
          <a:prstGeom prst="rect">
            <a:avLst/>
          </a:prstGeom>
          <a:noFill/>
          <a:ln>
            <a:noFill/>
          </a:ln>
        </p:spPr>
      </p:pic>
      <p:pic>
        <p:nvPicPr>
          <p:cNvPr id="152" name="Google Shape;152;p15"/>
          <p:cNvPicPr preferRelativeResize="0"/>
          <p:nvPr/>
        </p:nvPicPr>
        <p:blipFill>
          <a:blip r:embed="rId5">
            <a:alphaModFix/>
          </a:blip>
          <a:stretch>
            <a:fillRect/>
          </a:stretch>
        </p:blipFill>
        <p:spPr>
          <a:xfrm>
            <a:off x="4519063" y="3749204"/>
            <a:ext cx="342550" cy="317425"/>
          </a:xfrm>
          <a:prstGeom prst="rect">
            <a:avLst/>
          </a:prstGeom>
          <a:noFill/>
          <a:ln>
            <a:noFill/>
          </a:ln>
        </p:spPr>
      </p:pic>
      <p:pic>
        <p:nvPicPr>
          <p:cNvPr id="153" name="Google Shape;153;p15"/>
          <p:cNvPicPr preferRelativeResize="0"/>
          <p:nvPr/>
        </p:nvPicPr>
        <p:blipFill>
          <a:blip r:embed="rId5">
            <a:alphaModFix/>
          </a:blip>
          <a:stretch>
            <a:fillRect/>
          </a:stretch>
        </p:blipFill>
        <p:spPr>
          <a:xfrm>
            <a:off x="5323951" y="3749204"/>
            <a:ext cx="342550" cy="317425"/>
          </a:xfrm>
          <a:prstGeom prst="rect">
            <a:avLst/>
          </a:prstGeom>
          <a:noFill/>
          <a:ln>
            <a:noFill/>
          </a:ln>
        </p:spPr>
      </p:pic>
      <p:pic>
        <p:nvPicPr>
          <p:cNvPr id="154" name="Google Shape;154;p15"/>
          <p:cNvPicPr preferRelativeResize="0"/>
          <p:nvPr/>
        </p:nvPicPr>
        <p:blipFill>
          <a:blip r:embed="rId5">
            <a:alphaModFix/>
          </a:blip>
          <a:stretch>
            <a:fillRect/>
          </a:stretch>
        </p:blipFill>
        <p:spPr>
          <a:xfrm>
            <a:off x="7662326" y="3749204"/>
            <a:ext cx="342551" cy="317425"/>
          </a:xfrm>
          <a:prstGeom prst="rect">
            <a:avLst/>
          </a:prstGeom>
          <a:noFill/>
          <a:ln>
            <a:noFill/>
          </a:ln>
        </p:spPr>
      </p:pic>
      <p:pic>
        <p:nvPicPr>
          <p:cNvPr id="155" name="Google Shape;155;p15"/>
          <p:cNvPicPr preferRelativeResize="0"/>
          <p:nvPr/>
        </p:nvPicPr>
        <p:blipFill>
          <a:blip r:embed="rId5">
            <a:alphaModFix/>
          </a:blip>
          <a:stretch>
            <a:fillRect/>
          </a:stretch>
        </p:blipFill>
        <p:spPr>
          <a:xfrm>
            <a:off x="6371701" y="3749204"/>
            <a:ext cx="342550" cy="317425"/>
          </a:xfrm>
          <a:prstGeom prst="rect">
            <a:avLst/>
          </a:prstGeom>
          <a:noFill/>
          <a:ln>
            <a:noFill/>
          </a:ln>
        </p:spPr>
      </p:pic>
      <p:pic>
        <p:nvPicPr>
          <p:cNvPr id="156" name="Google Shape;156;p15"/>
          <p:cNvPicPr preferRelativeResize="0"/>
          <p:nvPr/>
        </p:nvPicPr>
        <p:blipFill>
          <a:blip r:embed="rId5">
            <a:alphaModFix/>
          </a:blip>
          <a:stretch>
            <a:fillRect/>
          </a:stretch>
        </p:blipFill>
        <p:spPr>
          <a:xfrm>
            <a:off x="4519076" y="1625129"/>
            <a:ext cx="342550" cy="317425"/>
          </a:xfrm>
          <a:prstGeom prst="rect">
            <a:avLst/>
          </a:prstGeom>
          <a:noFill/>
          <a:ln>
            <a:noFill/>
          </a:ln>
        </p:spPr>
      </p:pic>
      <p:pic>
        <p:nvPicPr>
          <p:cNvPr id="157" name="Google Shape;157;p15"/>
          <p:cNvPicPr preferRelativeResize="0"/>
          <p:nvPr/>
        </p:nvPicPr>
        <p:blipFill>
          <a:blip r:embed="rId5">
            <a:alphaModFix/>
          </a:blip>
          <a:stretch>
            <a:fillRect/>
          </a:stretch>
        </p:blipFill>
        <p:spPr>
          <a:xfrm>
            <a:off x="5323926" y="1625129"/>
            <a:ext cx="342550" cy="317425"/>
          </a:xfrm>
          <a:prstGeom prst="rect">
            <a:avLst/>
          </a:prstGeom>
          <a:noFill/>
          <a:ln>
            <a:noFill/>
          </a:ln>
        </p:spPr>
      </p:pic>
      <p:pic>
        <p:nvPicPr>
          <p:cNvPr id="158" name="Google Shape;158;p15"/>
          <p:cNvPicPr preferRelativeResize="0"/>
          <p:nvPr/>
        </p:nvPicPr>
        <p:blipFill>
          <a:blip r:embed="rId5">
            <a:alphaModFix/>
          </a:blip>
          <a:stretch>
            <a:fillRect/>
          </a:stretch>
        </p:blipFill>
        <p:spPr>
          <a:xfrm>
            <a:off x="6371701" y="1625129"/>
            <a:ext cx="342550" cy="317425"/>
          </a:xfrm>
          <a:prstGeom prst="rect">
            <a:avLst/>
          </a:prstGeom>
          <a:noFill/>
          <a:ln>
            <a:noFill/>
          </a:ln>
        </p:spPr>
      </p:pic>
      <p:pic>
        <p:nvPicPr>
          <p:cNvPr id="159" name="Google Shape;159;p15"/>
          <p:cNvPicPr preferRelativeResize="0"/>
          <p:nvPr/>
        </p:nvPicPr>
        <p:blipFill>
          <a:blip r:embed="rId5">
            <a:alphaModFix/>
          </a:blip>
          <a:stretch>
            <a:fillRect/>
          </a:stretch>
        </p:blipFill>
        <p:spPr>
          <a:xfrm>
            <a:off x="7662326" y="1629454"/>
            <a:ext cx="342551" cy="317425"/>
          </a:xfrm>
          <a:prstGeom prst="rect">
            <a:avLst/>
          </a:prstGeom>
          <a:noFill/>
          <a:ln>
            <a:noFill/>
          </a:ln>
        </p:spPr>
      </p:pic>
      <p:pic>
        <p:nvPicPr>
          <p:cNvPr id="160" name="Google Shape;160;p15"/>
          <p:cNvPicPr preferRelativeResize="0"/>
          <p:nvPr/>
        </p:nvPicPr>
        <p:blipFill>
          <a:blip r:embed="rId5">
            <a:alphaModFix/>
          </a:blip>
          <a:stretch>
            <a:fillRect/>
          </a:stretch>
        </p:blipFill>
        <p:spPr>
          <a:xfrm>
            <a:off x="7662326" y="2001379"/>
            <a:ext cx="342551" cy="317425"/>
          </a:xfrm>
          <a:prstGeom prst="rect">
            <a:avLst/>
          </a:prstGeom>
          <a:noFill/>
          <a:ln>
            <a:noFill/>
          </a:ln>
        </p:spPr>
      </p:pic>
      <p:pic>
        <p:nvPicPr>
          <p:cNvPr id="161" name="Google Shape;161;p15"/>
          <p:cNvPicPr preferRelativeResize="0"/>
          <p:nvPr/>
        </p:nvPicPr>
        <p:blipFill>
          <a:blip r:embed="rId5">
            <a:alphaModFix/>
          </a:blip>
          <a:stretch>
            <a:fillRect/>
          </a:stretch>
        </p:blipFill>
        <p:spPr>
          <a:xfrm>
            <a:off x="7662326" y="2377629"/>
            <a:ext cx="342551" cy="317425"/>
          </a:xfrm>
          <a:prstGeom prst="rect">
            <a:avLst/>
          </a:prstGeom>
          <a:noFill/>
          <a:ln>
            <a:noFill/>
          </a:ln>
        </p:spPr>
      </p:pic>
      <p:pic>
        <p:nvPicPr>
          <p:cNvPr id="162" name="Google Shape;162;p15"/>
          <p:cNvPicPr preferRelativeResize="0"/>
          <p:nvPr/>
        </p:nvPicPr>
        <p:blipFill>
          <a:blip r:embed="rId5">
            <a:alphaModFix/>
          </a:blip>
          <a:stretch>
            <a:fillRect/>
          </a:stretch>
        </p:blipFill>
        <p:spPr>
          <a:xfrm>
            <a:off x="7662326" y="2772929"/>
            <a:ext cx="342551" cy="317425"/>
          </a:xfrm>
          <a:prstGeom prst="rect">
            <a:avLst/>
          </a:prstGeom>
          <a:noFill/>
          <a:ln>
            <a:noFill/>
          </a:ln>
        </p:spPr>
      </p:pic>
      <p:pic>
        <p:nvPicPr>
          <p:cNvPr id="163" name="Google Shape;163;p15"/>
          <p:cNvPicPr preferRelativeResize="0"/>
          <p:nvPr/>
        </p:nvPicPr>
        <p:blipFill>
          <a:blip r:embed="rId5">
            <a:alphaModFix/>
          </a:blip>
          <a:stretch>
            <a:fillRect/>
          </a:stretch>
        </p:blipFill>
        <p:spPr>
          <a:xfrm>
            <a:off x="7662326" y="3299167"/>
            <a:ext cx="342551" cy="317425"/>
          </a:xfrm>
          <a:prstGeom prst="rect">
            <a:avLst/>
          </a:prstGeom>
          <a:noFill/>
          <a:ln>
            <a:noFill/>
          </a:ln>
        </p:spPr>
      </p:pic>
      <p:pic>
        <p:nvPicPr>
          <p:cNvPr id="164" name="Google Shape;164;p15"/>
          <p:cNvPicPr preferRelativeResize="0"/>
          <p:nvPr/>
        </p:nvPicPr>
        <p:blipFill>
          <a:blip r:embed="rId5">
            <a:alphaModFix/>
          </a:blip>
          <a:stretch>
            <a:fillRect/>
          </a:stretch>
        </p:blipFill>
        <p:spPr>
          <a:xfrm>
            <a:off x="7662326" y="4733792"/>
            <a:ext cx="342551" cy="317425"/>
          </a:xfrm>
          <a:prstGeom prst="rect">
            <a:avLst/>
          </a:prstGeom>
          <a:noFill/>
          <a:ln>
            <a:noFill/>
          </a:ln>
        </p:spPr>
      </p:pic>
      <p:pic>
        <p:nvPicPr>
          <p:cNvPr id="165" name="Google Shape;165;p15"/>
          <p:cNvPicPr preferRelativeResize="0"/>
          <p:nvPr/>
        </p:nvPicPr>
        <p:blipFill>
          <a:blip r:embed="rId5">
            <a:alphaModFix/>
          </a:blip>
          <a:stretch>
            <a:fillRect/>
          </a:stretch>
        </p:blipFill>
        <p:spPr>
          <a:xfrm>
            <a:off x="6371701" y="2001379"/>
            <a:ext cx="342550" cy="317425"/>
          </a:xfrm>
          <a:prstGeom prst="rect">
            <a:avLst/>
          </a:prstGeom>
          <a:noFill/>
          <a:ln>
            <a:noFill/>
          </a:ln>
        </p:spPr>
      </p:pic>
      <p:pic>
        <p:nvPicPr>
          <p:cNvPr id="166" name="Google Shape;166;p15"/>
          <p:cNvPicPr preferRelativeResize="0"/>
          <p:nvPr/>
        </p:nvPicPr>
        <p:blipFill>
          <a:blip r:embed="rId5">
            <a:alphaModFix/>
          </a:blip>
          <a:stretch>
            <a:fillRect/>
          </a:stretch>
        </p:blipFill>
        <p:spPr>
          <a:xfrm>
            <a:off x="5323926" y="2001379"/>
            <a:ext cx="342550" cy="317425"/>
          </a:xfrm>
          <a:prstGeom prst="rect">
            <a:avLst/>
          </a:prstGeom>
          <a:noFill/>
          <a:ln>
            <a:noFill/>
          </a:ln>
        </p:spPr>
      </p:pic>
      <p:pic>
        <p:nvPicPr>
          <p:cNvPr id="167" name="Google Shape;167;p15"/>
          <p:cNvPicPr preferRelativeResize="0"/>
          <p:nvPr/>
        </p:nvPicPr>
        <p:blipFill>
          <a:blip r:embed="rId5">
            <a:alphaModFix/>
          </a:blip>
          <a:stretch>
            <a:fillRect/>
          </a:stretch>
        </p:blipFill>
        <p:spPr>
          <a:xfrm>
            <a:off x="5323926" y="4282604"/>
            <a:ext cx="342550" cy="317425"/>
          </a:xfrm>
          <a:prstGeom prst="rect">
            <a:avLst/>
          </a:prstGeom>
          <a:noFill/>
          <a:ln>
            <a:noFill/>
          </a:ln>
        </p:spPr>
      </p:pic>
      <p:pic>
        <p:nvPicPr>
          <p:cNvPr id="168" name="Google Shape;168;p15"/>
          <p:cNvPicPr preferRelativeResize="0"/>
          <p:nvPr/>
        </p:nvPicPr>
        <p:blipFill>
          <a:blip r:embed="rId5">
            <a:alphaModFix/>
          </a:blip>
          <a:stretch>
            <a:fillRect/>
          </a:stretch>
        </p:blipFill>
        <p:spPr>
          <a:xfrm>
            <a:off x="5323926" y="4733804"/>
            <a:ext cx="342550" cy="317425"/>
          </a:xfrm>
          <a:prstGeom prst="rect">
            <a:avLst/>
          </a:prstGeom>
          <a:noFill/>
          <a:ln>
            <a:noFill/>
          </a:ln>
        </p:spPr>
      </p:pic>
      <p:pic>
        <p:nvPicPr>
          <p:cNvPr id="169" name="Google Shape;169;p15"/>
          <p:cNvPicPr preferRelativeResize="0"/>
          <p:nvPr/>
        </p:nvPicPr>
        <p:blipFill>
          <a:blip r:embed="rId5">
            <a:alphaModFix/>
          </a:blip>
          <a:stretch>
            <a:fillRect/>
          </a:stretch>
        </p:blipFill>
        <p:spPr>
          <a:xfrm>
            <a:off x="4519076" y="2377629"/>
            <a:ext cx="342550" cy="317425"/>
          </a:xfrm>
          <a:prstGeom prst="rect">
            <a:avLst/>
          </a:prstGeom>
          <a:noFill/>
          <a:ln>
            <a:noFill/>
          </a:ln>
        </p:spPr>
      </p:pic>
      <p:pic>
        <p:nvPicPr>
          <p:cNvPr id="170" name="Google Shape;170;p15"/>
          <p:cNvPicPr preferRelativeResize="0"/>
          <p:nvPr/>
        </p:nvPicPr>
        <p:blipFill>
          <a:blip r:embed="rId5">
            <a:alphaModFix/>
          </a:blip>
          <a:stretch>
            <a:fillRect/>
          </a:stretch>
        </p:blipFill>
        <p:spPr>
          <a:xfrm>
            <a:off x="3714201" y="4282604"/>
            <a:ext cx="342550" cy="317425"/>
          </a:xfrm>
          <a:prstGeom prst="rect">
            <a:avLst/>
          </a:prstGeom>
          <a:noFill/>
          <a:ln>
            <a:noFill/>
          </a:ln>
        </p:spPr>
      </p:pic>
      <p:pic>
        <p:nvPicPr>
          <p:cNvPr id="171" name="Google Shape;171;p15"/>
          <p:cNvPicPr preferRelativeResize="0"/>
          <p:nvPr/>
        </p:nvPicPr>
        <p:blipFill>
          <a:blip r:embed="rId5">
            <a:alphaModFix/>
          </a:blip>
          <a:stretch>
            <a:fillRect/>
          </a:stretch>
        </p:blipFill>
        <p:spPr>
          <a:xfrm>
            <a:off x="3714201" y="2839592"/>
            <a:ext cx="342550" cy="317425"/>
          </a:xfrm>
          <a:prstGeom prst="rect">
            <a:avLst/>
          </a:prstGeom>
          <a:noFill/>
          <a:ln>
            <a:noFill/>
          </a:ln>
        </p:spPr>
      </p:pic>
      <p:pic>
        <p:nvPicPr>
          <p:cNvPr id="172" name="Google Shape;172;p15"/>
          <p:cNvPicPr preferRelativeResize="0"/>
          <p:nvPr/>
        </p:nvPicPr>
        <p:blipFill>
          <a:blip r:embed="rId5">
            <a:alphaModFix/>
          </a:blip>
          <a:stretch>
            <a:fillRect/>
          </a:stretch>
        </p:blipFill>
        <p:spPr>
          <a:xfrm>
            <a:off x="6371701" y="2405717"/>
            <a:ext cx="342550" cy="317425"/>
          </a:xfrm>
          <a:prstGeom prst="rect">
            <a:avLst/>
          </a:prstGeom>
          <a:noFill/>
          <a:ln>
            <a:noFill/>
          </a:ln>
        </p:spPr>
      </p:pic>
      <p:pic>
        <p:nvPicPr>
          <p:cNvPr id="173" name="Google Shape;173;p15"/>
          <p:cNvPicPr preferRelativeResize="0"/>
          <p:nvPr/>
        </p:nvPicPr>
        <p:blipFill>
          <a:blip r:embed="rId5">
            <a:alphaModFix/>
          </a:blip>
          <a:stretch>
            <a:fillRect/>
          </a:stretch>
        </p:blipFill>
        <p:spPr>
          <a:xfrm>
            <a:off x="6371701" y="4733792"/>
            <a:ext cx="342550" cy="317425"/>
          </a:xfrm>
          <a:prstGeom prst="rect">
            <a:avLst/>
          </a:prstGeom>
          <a:noFill/>
          <a:ln>
            <a:noFill/>
          </a:ln>
        </p:spPr>
      </p:pic>
      <p:cxnSp>
        <p:nvCxnSpPr>
          <p:cNvPr id="174" name="Google Shape;174;p15"/>
          <p:cNvCxnSpPr>
            <a:cxnSpLocks/>
          </p:cNvCxnSpPr>
          <p:nvPr/>
        </p:nvCxnSpPr>
        <p:spPr>
          <a:xfrm>
            <a:off x="1147775" y="939955"/>
            <a:ext cx="1754451" cy="685174"/>
          </a:xfrm>
          <a:prstGeom prst="straightConnector1">
            <a:avLst/>
          </a:prstGeom>
          <a:noFill/>
          <a:ln w="28575" cap="flat" cmpd="sng">
            <a:solidFill>
              <a:srgbClr val="9E9E9E"/>
            </a:solidFill>
            <a:prstDash val="solid"/>
            <a:round/>
            <a:headEnd type="none" w="med" len="med"/>
            <a:tailEnd type="none" w="med" len="med"/>
          </a:ln>
        </p:spPr>
      </p:cxnSp>
      <p:pic>
        <p:nvPicPr>
          <p:cNvPr id="3" name="New Recording 9" descr="New Recording 9">
            <a:hlinkClick r:id="" action="ppaction://media"/>
            <a:extLst>
              <a:ext uri="{FF2B5EF4-FFF2-40B4-BE49-F238E27FC236}">
                <a16:creationId xmlns:a16="http://schemas.microsoft.com/office/drawing/2014/main" id="{2D38912C-688F-8943-9F01-E69DEC2C80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9125"/>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1610"/>
    </mc:Choice>
    <mc:Fallback>
      <p:transition spd="slow" advClick="0" advTm="2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Requirements </a:t>
            </a:r>
            <a:endParaRPr/>
          </a:p>
        </p:txBody>
      </p:sp>
      <p:sp>
        <p:nvSpPr>
          <p:cNvPr id="180" name="Google Shape;180;p16"/>
          <p:cNvSpPr txBox="1">
            <a:spLocks noGrp="1"/>
          </p:cNvSpPr>
          <p:nvPr>
            <p:ph type="body" idx="1"/>
          </p:nvPr>
        </p:nvSpPr>
        <p:spPr>
          <a:xfrm>
            <a:off x="893550" y="1478050"/>
            <a:ext cx="7356900" cy="2911200"/>
          </a:xfrm>
          <a:prstGeom prst="rect">
            <a:avLst/>
          </a:prstGeom>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AutoNum type="arabicPeriod"/>
            </a:pPr>
            <a:r>
              <a:rPr lang="en" sz="1400"/>
              <a:t>Track and save time spent on an allowed application from the moment it is opened to the moment it is closed.</a:t>
            </a:r>
            <a:endParaRPr sz="1400"/>
          </a:p>
          <a:p>
            <a:pPr marL="457200" lvl="0" indent="-317500" algn="just" rtl="0">
              <a:lnSpc>
                <a:spcPct val="100000"/>
              </a:lnSpc>
              <a:spcBef>
                <a:spcPts val="1000"/>
              </a:spcBef>
              <a:spcAft>
                <a:spcPts val="0"/>
              </a:spcAft>
              <a:buSzPts val="1400"/>
              <a:buAutoNum type="arabicPeriod"/>
            </a:pPr>
            <a:r>
              <a:rPr lang="en" sz="1400"/>
              <a:t>Set daily or weekly time limits for specific applications, categories, or application groups.</a:t>
            </a:r>
            <a:endParaRPr sz="1400"/>
          </a:p>
          <a:p>
            <a:pPr marL="457200" lvl="0" indent="-317500" algn="just" rtl="0">
              <a:lnSpc>
                <a:spcPct val="100000"/>
              </a:lnSpc>
              <a:spcBef>
                <a:spcPts val="1000"/>
              </a:spcBef>
              <a:spcAft>
                <a:spcPts val="0"/>
              </a:spcAft>
              <a:buSzPts val="1400"/>
              <a:buAutoNum type="arabicPeriod"/>
            </a:pPr>
            <a:r>
              <a:rPr lang="en" sz="1400"/>
              <a:t>Invite accountability partners by email or phone number to view and manage app usage data, time limits, and restrictions.</a:t>
            </a:r>
            <a:endParaRPr sz="1400"/>
          </a:p>
          <a:p>
            <a:pPr marL="457200" lvl="0" indent="-317500" algn="just" rtl="0">
              <a:lnSpc>
                <a:spcPct val="100000"/>
              </a:lnSpc>
              <a:spcBef>
                <a:spcPts val="1000"/>
              </a:spcBef>
              <a:spcAft>
                <a:spcPts val="0"/>
              </a:spcAft>
              <a:buSzPts val="1400"/>
              <a:buAutoNum type="arabicPeriod"/>
            </a:pPr>
            <a:r>
              <a:rPr lang="en" sz="1400"/>
              <a:t>Request that an accountability partner override application time limits and restrictions.</a:t>
            </a:r>
            <a:endParaRPr sz="1400"/>
          </a:p>
          <a:p>
            <a:pPr marL="457200" lvl="0" indent="-317500" algn="just" rtl="0">
              <a:lnSpc>
                <a:spcPct val="100000"/>
              </a:lnSpc>
              <a:spcBef>
                <a:spcPts val="1000"/>
              </a:spcBef>
              <a:spcAft>
                <a:spcPts val="0"/>
              </a:spcAft>
              <a:buSzPts val="1400"/>
              <a:buAutoNum type="arabicPeriod"/>
            </a:pPr>
            <a:r>
              <a:rPr lang="en" sz="1400"/>
              <a:t>Present visualizations for usage data in the form of a table, bar chart, pie chart, line chart, or word cloud.</a:t>
            </a:r>
            <a:endParaRPr sz="1400"/>
          </a:p>
          <a:p>
            <a:pPr marL="457200" lvl="0" indent="-317500" algn="just" rtl="0">
              <a:lnSpc>
                <a:spcPct val="100000"/>
              </a:lnSpc>
              <a:spcBef>
                <a:spcPts val="1000"/>
              </a:spcBef>
              <a:spcAft>
                <a:spcPts val="1000"/>
              </a:spcAft>
              <a:buSzPts val="1400"/>
              <a:buAutoNum type="arabicPeriod"/>
            </a:pPr>
            <a:r>
              <a:rPr lang="en" sz="1400"/>
              <a:t>Export daily, weekly, monthly, yearly, or all-time data to a .csv, .xls, .pdf, .json, or .xml file.</a:t>
            </a:r>
            <a:endParaRPr sz="1400" b="1"/>
          </a:p>
        </p:txBody>
      </p:sp>
      <p:pic>
        <p:nvPicPr>
          <p:cNvPr id="3" name="functional requirements loud.mp3" descr="functional requirements loud.mp3">
            <a:hlinkClick r:id="" action="ppaction://media"/>
            <a:extLst>
              <a:ext uri="{FF2B5EF4-FFF2-40B4-BE49-F238E27FC236}">
                <a16:creationId xmlns:a16="http://schemas.microsoft.com/office/drawing/2014/main" id="{40BA394B-8C5F-3F4B-94B1-77A2BF023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126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570"/>
    </mc:Choice>
    <mc:Fallback>
      <p:transition spd="slow" advTm="55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Non-Functional Requirements </a:t>
            </a:r>
            <a:endParaRPr/>
          </a:p>
        </p:txBody>
      </p:sp>
      <p:sp>
        <p:nvSpPr>
          <p:cNvPr id="186" name="Google Shape;186;p17"/>
          <p:cNvSpPr txBox="1">
            <a:spLocks noGrp="1"/>
          </p:cNvSpPr>
          <p:nvPr>
            <p:ph type="body" idx="1"/>
          </p:nvPr>
        </p:nvSpPr>
        <p:spPr>
          <a:xfrm>
            <a:off x="1297500" y="1576950"/>
            <a:ext cx="7038900" cy="291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b="1"/>
              <a:t>Product Requirements</a:t>
            </a:r>
            <a:endParaRPr sz="1400" b="1"/>
          </a:p>
          <a:p>
            <a:pPr marL="914400" lvl="1" indent="-311150" algn="l" rtl="0">
              <a:spcBef>
                <a:spcPts val="0"/>
              </a:spcBef>
              <a:spcAft>
                <a:spcPts val="0"/>
              </a:spcAft>
              <a:buSzPts val="1300"/>
              <a:buAutoNum type="alphaLcPeriod"/>
            </a:pPr>
            <a:r>
              <a:rPr lang="en" sz="1300" u="sng"/>
              <a:t>Usability Requirement</a:t>
            </a:r>
            <a:r>
              <a:rPr lang="en" sz="1300"/>
              <a:t> —A simple tutorial will be available to the user on initial startup and in the help menu.  All tutorials or help pages within the application will be no more than five steps. Training time for the application should be no more than ten minutes.</a:t>
            </a:r>
            <a:endParaRPr sz="1300"/>
          </a:p>
          <a:p>
            <a:pPr marL="457200" lvl="0" indent="-317500" algn="l" rtl="0">
              <a:spcBef>
                <a:spcPts val="0"/>
              </a:spcBef>
              <a:spcAft>
                <a:spcPts val="0"/>
              </a:spcAft>
              <a:buSzPts val="1400"/>
              <a:buAutoNum type="arabicPeriod"/>
            </a:pPr>
            <a:r>
              <a:rPr lang="en" sz="1400" b="1"/>
              <a:t>Organizational Requirements</a:t>
            </a:r>
            <a:endParaRPr sz="1400" b="1"/>
          </a:p>
          <a:p>
            <a:pPr marL="914400" lvl="1" indent="-311150" algn="l" rtl="0">
              <a:spcBef>
                <a:spcPts val="0"/>
              </a:spcBef>
              <a:spcAft>
                <a:spcPts val="0"/>
              </a:spcAft>
              <a:buSzPts val="1300"/>
              <a:buAutoNum type="alphaLcPeriod"/>
            </a:pPr>
            <a:r>
              <a:rPr lang="en" sz="1300" u="sng"/>
              <a:t>Development Requirement </a:t>
            </a:r>
            <a:r>
              <a:rPr lang="en" sz="1300"/>
              <a:t>— The application shall be developed for cross-platform mobile devices using the Dart programming language and Flutter UI development kit.</a:t>
            </a:r>
            <a:endParaRPr sz="1300"/>
          </a:p>
          <a:p>
            <a:pPr marL="457200" lvl="0" indent="-317500" algn="l" rtl="0">
              <a:spcBef>
                <a:spcPts val="0"/>
              </a:spcBef>
              <a:spcAft>
                <a:spcPts val="0"/>
              </a:spcAft>
              <a:buSzPts val="1400"/>
              <a:buAutoNum type="arabicPeriod"/>
            </a:pPr>
            <a:r>
              <a:rPr lang="en" sz="1400" b="1"/>
              <a:t>External Requirements</a:t>
            </a:r>
            <a:endParaRPr sz="1400" b="1"/>
          </a:p>
          <a:p>
            <a:pPr marL="914400" lvl="1" indent="-311150" algn="l" rtl="0">
              <a:spcBef>
                <a:spcPts val="0"/>
              </a:spcBef>
              <a:spcAft>
                <a:spcPts val="0"/>
              </a:spcAft>
              <a:buSzPts val="1300"/>
              <a:buAutoNum type="alphaLcPeriod"/>
            </a:pPr>
            <a:r>
              <a:rPr lang="en" sz="1300" u="sng"/>
              <a:t>Regulatory Requirement</a:t>
            </a:r>
            <a:r>
              <a:rPr lang="en" sz="1300"/>
              <a:t> — A user may request for all screen time data and account information to be deleted at any time. This requirement is in compliance with the European Union’s General Data Protection Regulation.</a:t>
            </a:r>
            <a:endParaRPr sz="1300"/>
          </a:p>
        </p:txBody>
      </p:sp>
      <p:pic>
        <p:nvPicPr>
          <p:cNvPr id="2" name="Non-Function Requirements Audio.wav" descr="Non-Function Requirements Audio.wav">
            <a:hlinkClick r:id="" action="ppaction://media"/>
            <a:extLst>
              <a:ext uri="{FF2B5EF4-FFF2-40B4-BE49-F238E27FC236}">
                <a16:creationId xmlns:a16="http://schemas.microsoft.com/office/drawing/2014/main" id="{DE1F1B16-388B-3F43-AA27-B9B241D2AF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7461" y="380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53700"/>
    </mc:Choice>
    <mc:Fallback>
      <p:transition spd="slow" advClick="0" advTm="53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a:t>
            </a:r>
            <a:endParaRPr/>
          </a:p>
        </p:txBody>
      </p:sp>
      <p:pic>
        <p:nvPicPr>
          <p:cNvPr id="193" name="Google Shape;193;p18"/>
          <p:cNvPicPr preferRelativeResize="0"/>
          <p:nvPr/>
        </p:nvPicPr>
        <p:blipFill>
          <a:blip r:embed="rId5">
            <a:alphaModFix/>
          </a:blip>
          <a:stretch>
            <a:fillRect/>
          </a:stretch>
        </p:blipFill>
        <p:spPr>
          <a:xfrm>
            <a:off x="2015500" y="1307850"/>
            <a:ext cx="5334000" cy="3619500"/>
          </a:xfrm>
          <a:prstGeom prst="rect">
            <a:avLst/>
          </a:prstGeom>
          <a:noFill/>
          <a:ln>
            <a:noFill/>
          </a:ln>
        </p:spPr>
      </p:pic>
      <p:pic>
        <p:nvPicPr>
          <p:cNvPr id="2" name="UseCaseDiagram.mp3" descr="UseCaseDiagram.mp3">
            <a:hlinkClick r:id="" action="ppaction://media"/>
            <a:extLst>
              <a:ext uri="{FF2B5EF4-FFF2-40B4-BE49-F238E27FC236}">
                <a16:creationId xmlns:a16="http://schemas.microsoft.com/office/drawing/2014/main" id="{4291463C-7112-B247-9091-A41E35A866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2820"/>
    </mc:Choice>
    <mc:Fallback>
      <p:transition spd="slow" advClick="0" advTm="22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462100" y="132550"/>
            <a:ext cx="855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 Setting Time Limits</a:t>
            </a:r>
            <a:endParaRPr/>
          </a:p>
        </p:txBody>
      </p:sp>
      <p:pic>
        <p:nvPicPr>
          <p:cNvPr id="199" name="Google Shape;199;p19"/>
          <p:cNvPicPr preferRelativeResize="0"/>
          <p:nvPr/>
        </p:nvPicPr>
        <p:blipFill>
          <a:blip r:embed="rId5">
            <a:alphaModFix/>
          </a:blip>
          <a:stretch>
            <a:fillRect/>
          </a:stretch>
        </p:blipFill>
        <p:spPr>
          <a:xfrm>
            <a:off x="683125" y="843850"/>
            <a:ext cx="7303375" cy="4299650"/>
          </a:xfrm>
          <a:prstGeom prst="rect">
            <a:avLst/>
          </a:prstGeom>
          <a:noFill/>
          <a:ln>
            <a:noFill/>
          </a:ln>
        </p:spPr>
      </p:pic>
      <p:pic>
        <p:nvPicPr>
          <p:cNvPr id="2" name="Sequence Diagaram.m4a" descr="Sequence Diagaram.m4a">
            <a:hlinkClick r:id="" action="ppaction://media"/>
            <a:extLst>
              <a:ext uri="{FF2B5EF4-FFF2-40B4-BE49-F238E27FC236}">
                <a16:creationId xmlns:a16="http://schemas.microsoft.com/office/drawing/2014/main" id="{2203D43C-7439-2E4C-BBA7-A82875EF8414}"/>
              </a:ext>
            </a:extLst>
          </p:cNvPr>
          <p:cNvPicPr>
            <a:picLocks noChangeAspect="1"/>
          </p:cNvPicPr>
          <p:nvPr>
            <a:audioFile r:link="rId1"/>
            <p:extLst>
              <p:ext uri="{DAA4B4D4-6D71-4841-9C94-3DE7FCFB9230}">
                <p14:media xmlns:p14="http://schemas.microsoft.com/office/powerpoint/2010/main" r:embed="rId2">
                  <p14:trim st="1325.4471"/>
                </p14:media>
              </p:ext>
            </p:extLst>
          </p:nvPr>
        </p:nvPicPr>
        <p:blipFill>
          <a:blip r:embed="rId6"/>
          <a:stretch>
            <a:fillRect/>
          </a:stretch>
        </p:blipFill>
        <p:spPr>
          <a:xfrm>
            <a:off x="8331200" y="3105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63310"/>
    </mc:Choice>
    <mc:Fallback>
      <p:transition spd="slow" advClick="0" advTm="63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05" name="Google Shape;205;p20"/>
          <p:cNvPicPr preferRelativeResize="0"/>
          <p:nvPr/>
        </p:nvPicPr>
        <p:blipFill>
          <a:blip r:embed="rId5">
            <a:alphaModFix/>
          </a:blip>
          <a:stretch>
            <a:fillRect/>
          </a:stretch>
        </p:blipFill>
        <p:spPr>
          <a:xfrm>
            <a:off x="152400" y="1460250"/>
            <a:ext cx="8839199" cy="3005796"/>
          </a:xfrm>
          <a:prstGeom prst="rect">
            <a:avLst/>
          </a:prstGeom>
          <a:noFill/>
          <a:ln>
            <a:noFill/>
          </a:ln>
        </p:spPr>
      </p:pic>
      <p:pic>
        <p:nvPicPr>
          <p:cNvPr id="2" name="Class Diagram 1.m4a" descr="Class Diagram 1.m4a">
            <a:hlinkClick r:id="" action="ppaction://media"/>
            <a:extLst>
              <a:ext uri="{FF2B5EF4-FFF2-40B4-BE49-F238E27FC236}">
                <a16:creationId xmlns:a16="http://schemas.microsoft.com/office/drawing/2014/main" id="{D47CCD1F-A930-614B-AC93-28F23FBA5B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799"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39270"/>
    </mc:Choice>
    <mc:Fallback>
      <p:transition spd="slow" advClick="0" advTm="39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11" name="Google Shape;211;p21"/>
          <p:cNvPicPr preferRelativeResize="0"/>
          <p:nvPr/>
        </p:nvPicPr>
        <p:blipFill>
          <a:blip r:embed="rId5">
            <a:alphaModFix/>
          </a:blip>
          <a:stretch>
            <a:fillRect/>
          </a:stretch>
        </p:blipFill>
        <p:spPr>
          <a:xfrm>
            <a:off x="2229213" y="1307850"/>
            <a:ext cx="4685574" cy="3530850"/>
          </a:xfrm>
          <a:prstGeom prst="rect">
            <a:avLst/>
          </a:prstGeom>
          <a:noFill/>
          <a:ln>
            <a:noFill/>
          </a:ln>
        </p:spPr>
      </p:pic>
      <p:pic>
        <p:nvPicPr>
          <p:cNvPr id="2" name="Class Diagram 2.m4a" descr="Class Diagram 2.m4a">
            <a:hlinkClick r:id="" action="ppaction://media"/>
            <a:extLst>
              <a:ext uri="{FF2B5EF4-FFF2-40B4-BE49-F238E27FC236}">
                <a16:creationId xmlns:a16="http://schemas.microsoft.com/office/drawing/2014/main" id="{D616C4C7-D6B4-4248-A82E-802EB78454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15570"/>
    </mc:Choice>
    <mc:Fallback>
      <p:transition spd="slow" advClick="0" advTm="15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1248</Words>
  <Application>Microsoft Macintosh PowerPoint</Application>
  <PresentationFormat>On-screen Show (16:9)</PresentationFormat>
  <Paragraphs>214</Paragraphs>
  <Slides>21</Slides>
  <Notes>21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Times New Roman</vt:lpstr>
      <vt:lpstr>Arial</vt:lpstr>
      <vt:lpstr>Lato</vt:lpstr>
      <vt:lpstr>Montserrat</vt:lpstr>
      <vt:lpstr>Focus</vt:lpstr>
      <vt:lpstr>Digital Lifestyle Habit Tracker </vt:lpstr>
      <vt:lpstr>Objective</vt:lpstr>
      <vt:lpstr>Comparison to Competition</vt:lpstr>
      <vt:lpstr>Functional Requirements </vt:lpstr>
      <vt:lpstr>Non-Functional Requirements </vt:lpstr>
      <vt:lpstr>Use Case Diagram</vt:lpstr>
      <vt:lpstr>Sequence Diagram- Setting Time Limits</vt:lpstr>
      <vt:lpstr>Class Diagram</vt:lpstr>
      <vt:lpstr>Class Diagram</vt:lpstr>
      <vt:lpstr>Class Diagram</vt:lpstr>
      <vt:lpstr>Class Diagram</vt:lpstr>
      <vt:lpstr>Architectural Design</vt:lpstr>
      <vt:lpstr>Test Plan</vt:lpstr>
      <vt:lpstr>Test Plan (Cont.)</vt:lpstr>
      <vt:lpstr>Project Timeline</vt:lpstr>
      <vt:lpstr>Function Point</vt:lpstr>
      <vt:lpstr>Function Point</vt:lpstr>
      <vt:lpstr>Hardware Cost Estimations</vt:lpstr>
      <vt:lpstr>Software Cost Estimations</vt:lpstr>
      <vt:lpstr>Personnel Cost Estimations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Lifestyle Habit Tracker </dc:title>
  <cp:lastModifiedBy>Thiruvuri, Prathyusha</cp:lastModifiedBy>
  <cp:revision>35</cp:revision>
  <dcterms:modified xsi:type="dcterms:W3CDTF">2020-04-16T07:29:25Z</dcterms:modified>
</cp:coreProperties>
</file>